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706" r:id="rId4"/>
    <p:sldId id="260" r:id="rId5"/>
    <p:sldId id="707" r:id="rId6"/>
    <p:sldId id="724" r:id="rId7"/>
    <p:sldId id="263" r:id="rId8"/>
    <p:sldId id="264" r:id="rId9"/>
    <p:sldId id="262" r:id="rId10"/>
    <p:sldId id="705" r:id="rId11"/>
    <p:sldId id="352" r:id="rId12"/>
    <p:sldId id="401" r:id="rId13"/>
    <p:sldId id="716" r:id="rId14"/>
    <p:sldId id="725" r:id="rId15"/>
    <p:sldId id="7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11"/>
  </p:normalViewPr>
  <p:slideViewPr>
    <p:cSldViewPr snapToGrid="0">
      <p:cViewPr varScale="1">
        <p:scale>
          <a:sx n="109" d="100"/>
          <a:sy n="109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5A54C-3C5E-450C-8336-32BBE35D4A6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DFF1C9-76BA-4B0F-AC2B-385AF90B8685}">
      <dgm:prSet/>
      <dgm:spPr/>
      <dgm:t>
        <a:bodyPr/>
        <a:lstStyle/>
        <a:p>
          <a:r>
            <a:rPr lang="en-US"/>
            <a:t>Bank of England: </a:t>
          </a:r>
          <a:r>
            <a:rPr lang="en-GB" b="0" i="0"/>
            <a:t>CPI inflation is projected to fall back to 1.7% in two years’ time and to 1.5% in three years, below the 2% official target.</a:t>
          </a:r>
          <a:endParaRPr lang="en-US"/>
        </a:p>
      </dgm:t>
    </dgm:pt>
    <dgm:pt modelId="{44DC050F-455B-48EB-952F-BA5DF09FEBF4}" type="parTrans" cxnId="{C659D870-EADB-4484-A6E2-0D17E0902727}">
      <dgm:prSet/>
      <dgm:spPr/>
      <dgm:t>
        <a:bodyPr/>
        <a:lstStyle/>
        <a:p>
          <a:endParaRPr lang="en-US"/>
        </a:p>
      </dgm:t>
    </dgm:pt>
    <dgm:pt modelId="{5AED6D96-64B2-4AD2-AB6F-1F573CFCC82F}" type="sibTrans" cxnId="{C659D870-EADB-4484-A6E2-0D17E0902727}">
      <dgm:prSet/>
      <dgm:spPr/>
      <dgm:t>
        <a:bodyPr/>
        <a:lstStyle/>
        <a:p>
          <a:endParaRPr lang="en-US"/>
        </a:p>
      </dgm:t>
    </dgm:pt>
    <dgm:pt modelId="{9625A03C-617C-4E2F-B622-D9001F5C4742}">
      <dgm:prSet/>
      <dgm:spPr/>
      <dgm:t>
        <a:bodyPr/>
        <a:lstStyle/>
        <a:p>
          <a:r>
            <a:rPr lang="en-GB" b="0" i="0"/>
            <a:t>Federal Reserve: PCE inflation is forecast to slow to 2.3% in 2025 and 2.0% in 2026, in line with 2% price stability target.</a:t>
          </a:r>
          <a:endParaRPr lang="en-US"/>
        </a:p>
      </dgm:t>
    </dgm:pt>
    <dgm:pt modelId="{214582B0-8302-4AF3-AD28-81AFDA67F13A}" type="parTrans" cxnId="{F6C2E1B1-E3E9-4A8E-A8F9-5B604B1FB206}">
      <dgm:prSet/>
      <dgm:spPr/>
      <dgm:t>
        <a:bodyPr/>
        <a:lstStyle/>
        <a:p>
          <a:endParaRPr lang="en-US"/>
        </a:p>
      </dgm:t>
    </dgm:pt>
    <dgm:pt modelId="{603CD32C-5798-4CC7-AB4C-5826520D2FEE}" type="sibTrans" cxnId="{F6C2E1B1-E3E9-4A8E-A8F9-5B604B1FB206}">
      <dgm:prSet/>
      <dgm:spPr/>
      <dgm:t>
        <a:bodyPr/>
        <a:lstStyle/>
        <a:p>
          <a:endParaRPr lang="en-US"/>
        </a:p>
      </dgm:t>
    </dgm:pt>
    <dgm:pt modelId="{8411678D-F97F-4B7B-A968-CE4CF7AA9DAB}">
      <dgm:prSet/>
      <dgm:spPr/>
      <dgm:t>
        <a:bodyPr/>
        <a:lstStyle/>
        <a:p>
          <a:r>
            <a:rPr lang="en-GB" b="0" i="0"/>
            <a:t>ECB: HPIC inflation is forecast to slow to 2.2% in 2025 and 1.9% in 2026, below the 2% inflation target.</a:t>
          </a:r>
          <a:endParaRPr lang="en-US"/>
        </a:p>
      </dgm:t>
    </dgm:pt>
    <dgm:pt modelId="{54A04450-9DB2-4699-813C-527EE2CB6320}" type="parTrans" cxnId="{A9807747-E695-46CF-8A75-FF27390C10A9}">
      <dgm:prSet/>
      <dgm:spPr/>
      <dgm:t>
        <a:bodyPr/>
        <a:lstStyle/>
        <a:p>
          <a:endParaRPr lang="en-US"/>
        </a:p>
      </dgm:t>
    </dgm:pt>
    <dgm:pt modelId="{FA3E317A-3969-4790-B2B7-20F1C6A8097B}" type="sibTrans" cxnId="{A9807747-E695-46CF-8A75-FF27390C10A9}">
      <dgm:prSet/>
      <dgm:spPr/>
      <dgm:t>
        <a:bodyPr/>
        <a:lstStyle/>
        <a:p>
          <a:endParaRPr lang="en-US"/>
        </a:p>
      </dgm:t>
    </dgm:pt>
    <dgm:pt modelId="{F24AA53A-5F1F-6A45-AEF2-73B836E06811}" type="pres">
      <dgm:prSet presAssocID="{2175A54C-3C5E-450C-8336-32BBE35D4A64}" presName="linear" presStyleCnt="0">
        <dgm:presLayoutVars>
          <dgm:animLvl val="lvl"/>
          <dgm:resizeHandles val="exact"/>
        </dgm:presLayoutVars>
      </dgm:prSet>
      <dgm:spPr/>
    </dgm:pt>
    <dgm:pt modelId="{B1BEECE6-27ED-9846-A0E8-7E2332C8A471}" type="pres">
      <dgm:prSet presAssocID="{AEDFF1C9-76BA-4B0F-AC2B-385AF90B86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2BDE298-C53C-F840-B744-557B9463B9F2}" type="pres">
      <dgm:prSet presAssocID="{5AED6D96-64B2-4AD2-AB6F-1F573CFCC82F}" presName="spacer" presStyleCnt="0"/>
      <dgm:spPr/>
    </dgm:pt>
    <dgm:pt modelId="{6C80C55B-60FC-4841-AD9D-C45BF4C51081}" type="pres">
      <dgm:prSet presAssocID="{9625A03C-617C-4E2F-B622-D9001F5C47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B616D2-FCCB-0345-99EE-482A8EE14101}" type="pres">
      <dgm:prSet presAssocID="{603CD32C-5798-4CC7-AB4C-5826520D2FEE}" presName="spacer" presStyleCnt="0"/>
      <dgm:spPr/>
    </dgm:pt>
    <dgm:pt modelId="{A02A7F50-0C82-B245-8816-3EE95642D771}" type="pres">
      <dgm:prSet presAssocID="{8411678D-F97F-4B7B-A968-CE4CF7AA9DA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04A107-5D2B-5D49-8708-91551DA5D9F9}" type="presOf" srcId="{2175A54C-3C5E-450C-8336-32BBE35D4A64}" destId="{F24AA53A-5F1F-6A45-AEF2-73B836E06811}" srcOrd="0" destOrd="0" presId="urn:microsoft.com/office/officeart/2005/8/layout/vList2"/>
    <dgm:cxn modelId="{A9807747-E695-46CF-8A75-FF27390C10A9}" srcId="{2175A54C-3C5E-450C-8336-32BBE35D4A64}" destId="{8411678D-F97F-4B7B-A968-CE4CF7AA9DAB}" srcOrd="2" destOrd="0" parTransId="{54A04450-9DB2-4699-813C-527EE2CB6320}" sibTransId="{FA3E317A-3969-4790-B2B7-20F1C6A8097B}"/>
    <dgm:cxn modelId="{5C43F04F-A68A-ED41-BCAE-A56C75EFFC27}" type="presOf" srcId="{9625A03C-617C-4E2F-B622-D9001F5C4742}" destId="{6C80C55B-60FC-4841-AD9D-C45BF4C51081}" srcOrd="0" destOrd="0" presId="urn:microsoft.com/office/officeart/2005/8/layout/vList2"/>
    <dgm:cxn modelId="{C659D870-EADB-4484-A6E2-0D17E0902727}" srcId="{2175A54C-3C5E-450C-8336-32BBE35D4A64}" destId="{AEDFF1C9-76BA-4B0F-AC2B-385AF90B8685}" srcOrd="0" destOrd="0" parTransId="{44DC050F-455B-48EB-952F-BA5DF09FEBF4}" sibTransId="{5AED6D96-64B2-4AD2-AB6F-1F573CFCC82F}"/>
    <dgm:cxn modelId="{F6C2E1B1-E3E9-4A8E-A8F9-5B604B1FB206}" srcId="{2175A54C-3C5E-450C-8336-32BBE35D4A64}" destId="{9625A03C-617C-4E2F-B622-D9001F5C4742}" srcOrd="1" destOrd="0" parTransId="{214582B0-8302-4AF3-AD28-81AFDA67F13A}" sibTransId="{603CD32C-5798-4CC7-AB4C-5826520D2FEE}"/>
    <dgm:cxn modelId="{4CD82EC2-5C40-8140-BD4A-8DCAE8FAC284}" type="presOf" srcId="{AEDFF1C9-76BA-4B0F-AC2B-385AF90B8685}" destId="{B1BEECE6-27ED-9846-A0E8-7E2332C8A471}" srcOrd="0" destOrd="0" presId="urn:microsoft.com/office/officeart/2005/8/layout/vList2"/>
    <dgm:cxn modelId="{51DC82D0-8375-8C4B-A990-2F782ABF86E1}" type="presOf" srcId="{8411678D-F97F-4B7B-A968-CE4CF7AA9DAB}" destId="{A02A7F50-0C82-B245-8816-3EE95642D771}" srcOrd="0" destOrd="0" presId="urn:microsoft.com/office/officeart/2005/8/layout/vList2"/>
    <dgm:cxn modelId="{6EC09A41-8DBD-464C-A697-31A0E8100A43}" type="presParOf" srcId="{F24AA53A-5F1F-6A45-AEF2-73B836E06811}" destId="{B1BEECE6-27ED-9846-A0E8-7E2332C8A471}" srcOrd="0" destOrd="0" presId="urn:microsoft.com/office/officeart/2005/8/layout/vList2"/>
    <dgm:cxn modelId="{1DD999AD-524D-3F44-9239-434D407AE14B}" type="presParOf" srcId="{F24AA53A-5F1F-6A45-AEF2-73B836E06811}" destId="{92BDE298-C53C-F840-B744-557B9463B9F2}" srcOrd="1" destOrd="0" presId="urn:microsoft.com/office/officeart/2005/8/layout/vList2"/>
    <dgm:cxn modelId="{517EA148-619E-1142-B65B-D2ABBC6558E4}" type="presParOf" srcId="{F24AA53A-5F1F-6A45-AEF2-73B836E06811}" destId="{6C80C55B-60FC-4841-AD9D-C45BF4C51081}" srcOrd="2" destOrd="0" presId="urn:microsoft.com/office/officeart/2005/8/layout/vList2"/>
    <dgm:cxn modelId="{F0793E68-6D2D-7042-9A3F-2AA539052F37}" type="presParOf" srcId="{F24AA53A-5F1F-6A45-AEF2-73B836E06811}" destId="{ABB616D2-FCCB-0345-99EE-482A8EE14101}" srcOrd="3" destOrd="0" presId="urn:microsoft.com/office/officeart/2005/8/layout/vList2"/>
    <dgm:cxn modelId="{B1FB1E3A-D750-CF4D-AF13-6F5E6EF685E3}" type="presParOf" srcId="{F24AA53A-5F1F-6A45-AEF2-73B836E06811}" destId="{A02A7F50-0C82-B245-8816-3EE95642D7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EECE6-27ED-9846-A0E8-7E2332C8A471}">
      <dsp:nvSpPr>
        <dsp:cNvPr id="0" name=""/>
        <dsp:cNvSpPr/>
      </dsp:nvSpPr>
      <dsp:spPr>
        <a:xfrm>
          <a:off x="0" y="678200"/>
          <a:ext cx="6666833" cy="13197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Bank of England: </a:t>
          </a:r>
          <a:r>
            <a:rPr lang="en-GB" sz="2400" b="0" i="0" kern="1200"/>
            <a:t>CPI inflation is projected to fall back to 1.7% in two years’ time and to 1.5% in three years, below the 2% official target.</a:t>
          </a:r>
          <a:endParaRPr lang="en-US" sz="2400" kern="1200"/>
        </a:p>
      </dsp:txBody>
      <dsp:txXfrm>
        <a:off x="64425" y="742625"/>
        <a:ext cx="6537983" cy="1190909"/>
      </dsp:txXfrm>
    </dsp:sp>
    <dsp:sp modelId="{6C80C55B-60FC-4841-AD9D-C45BF4C51081}">
      <dsp:nvSpPr>
        <dsp:cNvPr id="0" name=""/>
        <dsp:cNvSpPr/>
      </dsp:nvSpPr>
      <dsp:spPr>
        <a:xfrm>
          <a:off x="0" y="2067080"/>
          <a:ext cx="6666833" cy="1319759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Federal Reserve: PCE inflation is forecast to slow to 2.3% in 2025 and 2.0% in 2026, in line with 2% price stability target.</a:t>
          </a:r>
          <a:endParaRPr lang="en-US" sz="2400" kern="1200"/>
        </a:p>
      </dsp:txBody>
      <dsp:txXfrm>
        <a:off x="64425" y="2131505"/>
        <a:ext cx="6537983" cy="1190909"/>
      </dsp:txXfrm>
    </dsp:sp>
    <dsp:sp modelId="{A02A7F50-0C82-B245-8816-3EE95642D771}">
      <dsp:nvSpPr>
        <dsp:cNvPr id="0" name=""/>
        <dsp:cNvSpPr/>
      </dsp:nvSpPr>
      <dsp:spPr>
        <a:xfrm>
          <a:off x="0" y="3455960"/>
          <a:ext cx="6666833" cy="1319759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/>
            <a:t>ECB: HPIC inflation is forecast to slow to 2.2% in 2025 and 1.9% in 2026, below the 2% inflation target.</a:t>
          </a:r>
          <a:endParaRPr lang="en-US" sz="2400" kern="1200"/>
        </a:p>
      </dsp:txBody>
      <dsp:txXfrm>
        <a:off x="64425" y="3520385"/>
        <a:ext cx="6537983" cy="119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F6BD-9EDF-B0B3-7BDD-39AF780C6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7841D-88FC-FFA7-3502-EF09D06C0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DD2F2-C90C-62ED-9E3F-F02A9554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D97A5-951D-4853-7975-E4A11F31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B1715-BF48-8B4B-422E-71ADE9D2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3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F0CC-1951-26F9-205C-3A900FCC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F6E3D-D382-8EF7-4E86-3E983CBE6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5F74-C74E-9834-712D-BB90FEDB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5B838-79A2-F62B-41C1-A0E388BC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BB55-12FC-88A2-607D-8B302C2A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564B4-AE55-6AD7-CEB1-A716B4411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937EC-DB1D-65F6-C4BE-E3C61203A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0DD6F-ED3E-DE97-0ED7-4D4FA8BC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05249-F9D8-03C9-F553-31A58BF7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4AA7A-0AC6-3BBB-5C7D-56D417CC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07A45-310E-7848-A4D5-2A2EFCC96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8600" y="1268413"/>
            <a:ext cx="7316788" cy="4897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7D52B-3DCD-EF40-A4E3-CA1E501C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0D948-197F-614F-A309-DA32460C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ED0F-F0DC-EB44-96E7-F558F2DF5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3429000"/>
            <a:ext cx="5043487" cy="1944688"/>
          </a:xfrm>
          <a:solidFill>
            <a:schemeClr val="tx1"/>
          </a:solidFill>
        </p:spPr>
        <p:txBody>
          <a:bodyPr lIns="180000" tIns="180000" rIns="216000" bIns="180000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 b="0">
                <a:solidFill>
                  <a:schemeClr val="bg1"/>
                </a:solidFill>
              </a:defRPr>
            </a:lvl2pPr>
            <a:lvl3pPr marL="914400" indent="0">
              <a:buNone/>
              <a:defRPr sz="1400" b="0">
                <a:solidFill>
                  <a:schemeClr val="bg1"/>
                </a:solidFill>
              </a:defRPr>
            </a:lvl3pPr>
            <a:lvl4pPr marL="1371600" indent="0">
              <a:buNone/>
              <a:defRPr sz="1400" b="0">
                <a:solidFill>
                  <a:schemeClr val="bg1"/>
                </a:solidFill>
              </a:defRPr>
            </a:lvl4pPr>
            <a:lvl5pPr marL="182880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361D67-72A9-9943-8848-F978134F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400" b="1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1D64538-0740-1847-AB92-0192F351C5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168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84069-3119-6B4C-821D-3C2018FE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1E6C-A841-2148-AC26-FF7B5B68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EA6E0-ACB3-C744-814F-68814E5220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2DE192-AF76-A84C-982C-D8F94115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13" y="383414"/>
            <a:ext cx="8172000" cy="396000"/>
          </a:xfrm>
          <a:prstGeom prst="rect">
            <a:avLst/>
          </a:prstGeom>
        </p:spPr>
        <p:txBody>
          <a:bodyPr lIns="90000" rIns="0"/>
          <a:lstStyle>
            <a:lvl1pPr algn="r">
              <a:defRPr sz="2400" b="1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681F134-00E6-BF4B-BE6F-46F8D4DF2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263" y="788272"/>
            <a:ext cx="8172000" cy="289161"/>
          </a:xfrm>
        </p:spPr>
        <p:txBody>
          <a:bodyPr rIns="0">
            <a:noAutofit/>
          </a:bodyPr>
          <a:lstStyle>
            <a:lvl1pPr marL="0" indent="0" algn="r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48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9D3F-3200-8F9B-79CD-B3EFA33A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EDEF7-6099-7657-94F1-95E750F5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5B3C9-42C5-BC36-4ABC-14B5FCBD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BFAE-17EF-5887-AFF2-85C41805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C176F-FF40-4107-3845-57F41C50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2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A112-FB82-CBBB-31E0-B75597DF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7C985-0A45-AEBE-A286-EC55E8144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7CB1-0EEE-6863-66F2-50CAC70D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DB3F0-6FE3-6027-F1AE-2BC4E9BB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B488-6876-1210-2E6E-7409A493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080F-F513-AF59-03E3-60282D8C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6063-C0AE-B516-D776-BCDE4450D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5655B-0FAF-98F6-20D1-122F3A479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49D97-CB5E-C733-C03B-1BBD21BD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8E6F7-28EF-AFBA-C8FA-03F87CE0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43271-CF77-9311-D3EA-3D1DE7F4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5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08D0-865F-DF9E-3044-9923D940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847B-669D-81F4-562E-0D850C4A1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F6B81-3213-C528-BD3E-981342D39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E7333-8958-AE74-F9A5-9F73569E4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5D923-7827-C675-DEC5-8AD3C6341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2A0F2-3F93-02EB-6464-13CE7E88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C825E-1017-F6A7-A8D7-B468B8DC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35624C-2C34-99BA-47F2-0019611B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0BA3-D903-5E37-9884-619245DE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8156D-32AC-326E-A0F1-5AA97E78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B5176-B1A6-1B5A-B985-4FFB5001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A6195-FDC6-A17C-74FF-F7F6E222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5DE24-41D3-3507-0FBF-69A6B422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3B283-11C5-FB82-ACC7-6DC4892F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8FF72-9577-DC8D-5D88-DE9C4E88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E913-5A96-9E35-8CC1-8CA3E8BB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074B-142C-5C82-257E-14EB0589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80D90-6563-2278-27BC-BCE907C42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6EE0B-783F-F0A4-EB3C-84578AD9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27C09-4341-90AE-E2EB-0947AA96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04BA0-75D1-1F78-AA87-AC81577F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71A1-E881-2E3B-313E-5CE887C8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085DE-D1F6-637D-94E3-8AAF81FF9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5EED6-A70A-983F-6A33-4AC4D0B1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A174-C741-73DF-F478-00303964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F6A08-4B95-6A48-BD21-E65AA0F7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04C50-212A-B5A7-0209-F6AEE78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1882C-0D7C-E8EA-67B1-0ADE33AB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95D29-E42A-CDFA-4560-6669B208E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65938-3F63-650D-58B7-D170662D9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0B7684-BFEE-B749-B327-5F4C696A584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C2FAF-4496-7FAF-78DA-DDD833AAE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4C93-F8EE-D300-A69A-6DE482B05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2CD30-2269-A349-AB50-0973B622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dayue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461A-188E-F1F5-AE21-755100E24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Global Economic Outlook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17FE5-3E03-AE9B-C8D1-92D32D150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Dr Linda Yueh</a:t>
            </a:r>
          </a:p>
          <a:p>
            <a:r>
              <a:rPr lang="en-US" dirty="0"/>
              <a:t>University of Oxford and London Business School</a:t>
            </a:r>
          </a:p>
          <a:p>
            <a:r>
              <a:rPr lang="en-US" dirty="0">
                <a:hlinkClick r:id="rId2"/>
              </a:rPr>
              <a:t>www.lindayueh.com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92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090813-2418-A8B2-A4EF-EE91D8EE81E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4A5358-62C4-D776-20A3-A86796803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39" y="2235644"/>
            <a:ext cx="5043487" cy="1944688"/>
          </a:xfrm>
        </p:spPr>
        <p:txBody>
          <a:bodyPr>
            <a:normAutofit/>
          </a:bodyPr>
          <a:lstStyle/>
          <a:p>
            <a:r>
              <a:rPr lang="en-US" sz="3600" dirty="0"/>
              <a:t>Digital trade</a:t>
            </a:r>
          </a:p>
          <a:p>
            <a:r>
              <a:rPr lang="en-US" sz="3600" dirty="0"/>
              <a:t>is growing</a:t>
            </a:r>
          </a:p>
        </p:txBody>
      </p:sp>
      <p:pic>
        <p:nvPicPr>
          <p:cNvPr id="5" name="Picture 4" descr="A graph of a company's service&#10;&#10;Description automatically generated with medium confidence">
            <a:extLst>
              <a:ext uri="{FF2B5EF4-FFF2-40B4-BE49-F238E27FC236}">
                <a16:creationId xmlns:a16="http://schemas.microsoft.com/office/drawing/2014/main" id="{C76FB3DC-FC1D-C9C1-75EF-3CFCA2F3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202" y="691376"/>
            <a:ext cx="7772400" cy="50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1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4C662-9D27-7842-A934-AFD81F385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54000"/>
            <a:ext cx="8890000" cy="635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B16F4-B81C-7B44-AD54-8CB73F3C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412C-25EF-484D-9A50-470D9630B4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1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EA3F-9A0E-73F9-B10D-AB6E8F9D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Disruption &amp;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E2479-6CDC-9463-8230-03E3BA7D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412C-25EF-484D-9A50-470D9630B47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4DB7D-5B72-D159-7339-91826052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84375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441BD-38C5-1C4A-E5A9-DBAB39AF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Lecture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916A9-B876-ECCB-C29D-02DCFB28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D6295-8CF9-B443-B1BC-22E96EB257C3}" type="slidenum">
              <a:rPr lang="en-US" smtClean="0"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19B4A3-10B9-F253-126A-DCE8F4F7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carbon policies</a:t>
            </a:r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B066E994-95E7-85F4-C9FA-C80D6702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22265"/>
            <a:ext cx="7772400" cy="48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3E70B-AB80-4B4E-5C60-0DF5D9C59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31" y="108790"/>
            <a:ext cx="6775938" cy="66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4EAE-64FE-FC48-D688-0B6DAB64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5369"/>
            <a:ext cx="10515600" cy="285273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5493B-E3B7-B854-75C9-1D91B834B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9895"/>
            <a:ext cx="10515600" cy="2539755"/>
          </a:xfrm>
        </p:spPr>
        <p:txBody>
          <a:bodyPr/>
          <a:lstStyle/>
          <a:p>
            <a:r>
              <a:rPr lang="en-US" dirty="0"/>
              <a:t>Global economy recovering with an uncertain outlook</a:t>
            </a:r>
          </a:p>
          <a:p>
            <a:endParaRPr lang="en-US" dirty="0"/>
          </a:p>
          <a:p>
            <a:r>
              <a:rPr lang="en-US" dirty="0"/>
              <a:t>Long-term economic trends pose challenges but also significant opportunities</a:t>
            </a:r>
          </a:p>
          <a:p>
            <a:endParaRPr lang="en-US" dirty="0"/>
          </a:p>
          <a:p>
            <a:r>
              <a:rPr lang="en-US" dirty="0"/>
              <a:t>The shift to EVs and a green investment agenda has </a:t>
            </a:r>
            <a:r>
              <a:rPr lang="en-US"/>
              <a:t>gained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6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on a blue background&#10;&#10;Description automatically generated">
            <a:extLst>
              <a:ext uri="{FF2B5EF4-FFF2-40B4-BE49-F238E27FC236}">
                <a16:creationId xmlns:a16="http://schemas.microsoft.com/office/drawing/2014/main" id="{613BD2DE-9D62-4E4C-1F41-3E05D95BFE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F674B-FD1F-0198-3A20-41A3EAE1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Inflation forecasts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14603E-D67D-EA14-5376-929CC11E1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44980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68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E3D3-3AAA-55BA-3D8B-50CDE559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ECB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BCEA-574E-237E-E527-C1971324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046"/>
            <a:ext cx="10515600" cy="4923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Forecasters expected the interest rate on the ECB’s main refinancing operations (MROs) to fall to: </a:t>
            </a:r>
          </a:p>
          <a:p>
            <a:pPr marL="0" indent="0">
              <a:buNone/>
            </a:pPr>
            <a:endParaRPr lang="en-GB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3.5% 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 2024</a:t>
            </a:r>
          </a:p>
          <a:p>
            <a:pPr marL="0" indent="0">
              <a:buNone/>
            </a:pPr>
            <a:r>
              <a:rPr lang="en-GB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3.0%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in 2025</a:t>
            </a:r>
          </a:p>
          <a:p>
            <a:pPr marL="0" indent="0">
              <a:buNone/>
            </a:pPr>
            <a:r>
              <a:rPr lang="en-GB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2.5% </a:t>
            </a:r>
            <a:r>
              <a:rPr lang="en-GB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 2026 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</a:rPr>
              <a:t>Source: The ECB Survey of Professional Forecasters, 2024Q3</a:t>
            </a:r>
          </a:p>
        </p:txBody>
      </p:sp>
    </p:spTree>
    <p:extLst>
      <p:ext uri="{BB962C8B-B14F-4D97-AF65-F5344CB8AC3E}">
        <p14:creationId xmlns:p14="http://schemas.microsoft.com/office/powerpoint/2010/main" val="18626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5482-542E-8E26-1DFD-8AD2AB85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derail these forecasts?</a:t>
            </a:r>
          </a:p>
        </p:txBody>
      </p:sp>
    </p:spTree>
    <p:extLst>
      <p:ext uri="{BB962C8B-B14F-4D97-AF65-F5344CB8AC3E}">
        <p14:creationId xmlns:p14="http://schemas.microsoft.com/office/powerpoint/2010/main" val="178211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7678A4-EE4A-90DB-1665-D787DDCB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Supply chain pressures and Euro Zone inflation</a:t>
            </a:r>
          </a:p>
        </p:txBody>
      </p:sp>
      <p:pic>
        <p:nvPicPr>
          <p:cNvPr id="9" name="Picture 8" descr="A graph of the global economic crisis&#10;&#10;Description automatically generated with medium confidence">
            <a:extLst>
              <a:ext uri="{FF2B5EF4-FFF2-40B4-BE49-F238E27FC236}">
                <a16:creationId xmlns:a16="http://schemas.microsoft.com/office/drawing/2014/main" id="{3B486E1E-6C54-63D5-FDA7-5E442D07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38" y="1034699"/>
            <a:ext cx="8822923" cy="53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90608E2C-2CB9-F68C-CEB9-9E3B2C4B0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7" y="643466"/>
            <a:ext cx="76578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shipping line&#10;&#10;Description automatically generated">
            <a:extLst>
              <a:ext uri="{FF2B5EF4-FFF2-40B4-BE49-F238E27FC236}">
                <a16:creationId xmlns:a16="http://schemas.microsoft.com/office/drawing/2014/main" id="{6B786D0C-1E7D-68C7-3259-39196CD3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21" y="643466"/>
            <a:ext cx="633075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1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87A01-E221-5D8E-851A-20D46F3E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74" y="1270351"/>
            <a:ext cx="10758467" cy="3515405"/>
          </a:xfrm>
        </p:spPr>
        <p:txBody>
          <a:bodyPr/>
          <a:lstStyle/>
          <a:p>
            <a:r>
              <a:rPr lang="en-US" sz="4400" dirty="0"/>
              <a:t>Economic trends</a:t>
            </a:r>
          </a:p>
        </p:txBody>
      </p:sp>
    </p:spTree>
    <p:extLst>
      <p:ext uri="{BB962C8B-B14F-4D97-AF65-F5344CB8AC3E}">
        <p14:creationId xmlns:p14="http://schemas.microsoft.com/office/powerpoint/2010/main" val="83194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210</Words>
  <Application>Microsoft Macintosh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Aptos</vt:lpstr>
      <vt:lpstr>Aptos Display</vt:lpstr>
      <vt:lpstr>Arial</vt:lpstr>
      <vt:lpstr>Open Sans</vt:lpstr>
      <vt:lpstr>Office Theme</vt:lpstr>
      <vt:lpstr>Global Economic Outlook</vt:lpstr>
      <vt:lpstr>PowerPoint Presentation</vt:lpstr>
      <vt:lpstr>Inflation forecasts</vt:lpstr>
      <vt:lpstr>ECB rates</vt:lpstr>
      <vt:lpstr>What could derail these forecasts?</vt:lpstr>
      <vt:lpstr>Supply chain pressures and Euro Zone inflation</vt:lpstr>
      <vt:lpstr>PowerPoint Presentation</vt:lpstr>
      <vt:lpstr>PowerPoint Presentation</vt:lpstr>
      <vt:lpstr>Economic trends</vt:lpstr>
      <vt:lpstr>PowerPoint Presentation</vt:lpstr>
      <vt:lpstr>PowerPoint Presentation</vt:lpstr>
      <vt:lpstr>Disruption &amp; AI</vt:lpstr>
      <vt:lpstr>Global carbon policies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Yueh</dc:creator>
  <cp:lastModifiedBy>Linda Yueh</cp:lastModifiedBy>
  <cp:revision>23</cp:revision>
  <dcterms:created xsi:type="dcterms:W3CDTF">2024-09-03T14:32:03Z</dcterms:created>
  <dcterms:modified xsi:type="dcterms:W3CDTF">2024-09-04T09:57:57Z</dcterms:modified>
</cp:coreProperties>
</file>