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7726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815" y="449783"/>
            <a:ext cx="1879981" cy="789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2700" y="0"/>
            <a:ext cx="58293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945" y="6088575"/>
            <a:ext cx="904406" cy="405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62" y="-7797"/>
            <a:ext cx="332612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jpg"/><Relationship Id="rId10" Type="http://schemas.openxmlformats.org/officeDocument/2006/relationships/image" Target="../media/image20.png"/><Relationship Id="rId11" Type="http://schemas.openxmlformats.org/officeDocument/2006/relationships/image" Target="../media/image6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15.png"/><Relationship Id="rId4" Type="http://schemas.openxmlformats.org/officeDocument/2006/relationships/image" Target="../media/image75.png"/><Relationship Id="rId5" Type="http://schemas.openxmlformats.org/officeDocument/2006/relationships/image" Target="../media/image65.png"/><Relationship Id="rId6" Type="http://schemas.openxmlformats.org/officeDocument/2006/relationships/image" Target="../media/image76.png"/><Relationship Id="rId7" Type="http://schemas.openxmlformats.org/officeDocument/2006/relationships/image" Target="../media/image4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15.png"/><Relationship Id="rId4" Type="http://schemas.openxmlformats.org/officeDocument/2006/relationships/image" Target="../media/image84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jpg"/><Relationship Id="rId6" Type="http://schemas.openxmlformats.org/officeDocument/2006/relationships/image" Target="../media/image92.png"/><Relationship Id="rId7" Type="http://schemas.openxmlformats.org/officeDocument/2006/relationships/image" Target="../media/image9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atalie.scott-gray@stonex.com" TargetMode="External"/><Relationship Id="rId3" Type="http://schemas.openxmlformats.org/officeDocument/2006/relationships/image" Target="../media/image9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jpg"/><Relationship Id="rId10" Type="http://schemas.openxmlformats.org/officeDocument/2006/relationships/image" Target="../media/image2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jpg"/><Relationship Id="rId7" Type="http://schemas.openxmlformats.org/officeDocument/2006/relationships/image" Target="../media/image5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5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9237980" cy="6858000"/>
            <a:chOff x="0" y="0"/>
            <a:chExt cx="923798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237726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815" y="449783"/>
              <a:ext cx="1879981" cy="7896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507" y="4393133"/>
              <a:ext cx="6667500" cy="4270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259" y="5762244"/>
              <a:ext cx="1805558" cy="2438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2779" y="5981700"/>
              <a:ext cx="1111453" cy="2438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0879" y="6201155"/>
              <a:ext cx="1072680" cy="2438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146" y="2037029"/>
              <a:ext cx="8364220" cy="48798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63346" y="4957064"/>
            <a:ext cx="1795780" cy="727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600" b="0">
                <a:solidFill>
                  <a:srgbClr val="FFFFFF"/>
                </a:solidFill>
                <a:latin typeface="Calibri Light"/>
                <a:cs typeface="Calibri Light"/>
              </a:rPr>
              <a:t>30</a:t>
            </a:r>
            <a:r>
              <a:rPr dirty="0" baseline="26455" sz="1575" b="0">
                <a:solidFill>
                  <a:srgbClr val="FFFFFF"/>
                </a:solidFill>
                <a:latin typeface="Calibri Light"/>
                <a:cs typeface="Calibri Light"/>
              </a:rPr>
              <a:t>th</a:t>
            </a:r>
            <a:r>
              <a:rPr dirty="0" baseline="26455" sz="1575" spc="127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alibri Light"/>
                <a:cs typeface="Calibri Light"/>
              </a:rPr>
              <a:t>September</a:t>
            </a:r>
            <a:r>
              <a:rPr dirty="0" sz="16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1600">
              <a:latin typeface="Calibri Light"/>
              <a:cs typeface="Calibri Light"/>
            </a:endParaRPr>
          </a:p>
          <a:p>
            <a:pPr marL="50800">
              <a:lnSpc>
                <a:spcPct val="100000"/>
              </a:lnSpc>
              <a:spcBef>
                <a:spcPts val="1570"/>
              </a:spcBef>
            </a:pPr>
            <a:r>
              <a:rPr dirty="0" sz="1700" spc="-20" b="0">
                <a:solidFill>
                  <a:srgbClr val="FFFFFF"/>
                </a:solidFill>
                <a:latin typeface="Calibri Light"/>
                <a:cs typeface="Calibri Light"/>
              </a:rPr>
              <a:t>Natalie</a:t>
            </a:r>
            <a:r>
              <a:rPr dirty="0" sz="17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700" spc="-30" b="0">
                <a:solidFill>
                  <a:srgbClr val="FFFFFF"/>
                </a:solidFill>
                <a:latin typeface="Calibri Light"/>
                <a:cs typeface="Calibri Light"/>
              </a:rPr>
              <a:t>Scott-</a:t>
            </a:r>
            <a:r>
              <a:rPr dirty="0" sz="1700" spc="-20" b="0">
                <a:solidFill>
                  <a:srgbClr val="FFFFFF"/>
                </a:solidFill>
                <a:latin typeface="Calibri Light"/>
                <a:cs typeface="Calibri Light"/>
              </a:rPr>
              <a:t>Gray</a:t>
            </a:r>
            <a:endParaRPr sz="1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77451" cy="31699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606283" y="3545078"/>
            <a:ext cx="2735580" cy="243840"/>
            <a:chOff x="7606283" y="3545078"/>
            <a:chExt cx="2735580" cy="2438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6283" y="3545078"/>
              <a:ext cx="759383" cy="2438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0747" y="3545078"/>
              <a:ext cx="2070607" cy="24384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059484" y="569722"/>
            <a:ext cx="4049395" cy="243840"/>
            <a:chOff x="1059484" y="569722"/>
            <a:chExt cx="4049395" cy="24384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9484" y="569722"/>
              <a:ext cx="2230373" cy="243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4083" y="569722"/>
              <a:ext cx="1904745" cy="243839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86848" y="987553"/>
            <a:ext cx="4509770" cy="3295015"/>
            <a:chOff x="686848" y="987553"/>
            <a:chExt cx="4509770" cy="3295015"/>
          </a:xfrm>
        </p:grpSpPr>
        <p:sp>
          <p:nvSpPr>
            <p:cNvPr id="11" name="object 11" descr=""/>
            <p:cNvSpPr/>
            <p:nvPr/>
          </p:nvSpPr>
          <p:spPr>
            <a:xfrm>
              <a:off x="686848" y="987553"/>
              <a:ext cx="4509770" cy="3295015"/>
            </a:xfrm>
            <a:custGeom>
              <a:avLst/>
              <a:gdLst/>
              <a:ahLst/>
              <a:cxnLst/>
              <a:rect l="l" t="t" r="r" b="b"/>
              <a:pathLst>
                <a:path w="4509770" h="3295015">
                  <a:moveTo>
                    <a:pt x="4509333" y="0"/>
                  </a:moveTo>
                  <a:lnTo>
                    <a:pt x="0" y="0"/>
                  </a:lnTo>
                  <a:lnTo>
                    <a:pt x="0" y="3294731"/>
                  </a:lnTo>
                  <a:lnTo>
                    <a:pt x="4509333" y="3294731"/>
                  </a:lnTo>
                  <a:lnTo>
                    <a:pt x="4509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1420" y="2448651"/>
              <a:ext cx="1025143" cy="27018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90827" y="3137718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 h="0">
                  <a:moveTo>
                    <a:pt x="0" y="0"/>
                  </a:moveTo>
                  <a:lnTo>
                    <a:pt x="548231" y="0"/>
                  </a:lnTo>
                </a:path>
              </a:pathLst>
            </a:custGeom>
            <a:ln w="750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72231" y="3137718"/>
              <a:ext cx="2385060" cy="0"/>
            </a:xfrm>
            <a:custGeom>
              <a:avLst/>
              <a:gdLst/>
              <a:ahLst/>
              <a:cxnLst/>
              <a:rect l="l" t="t" r="r" b="b"/>
              <a:pathLst>
                <a:path w="2385060" h="0">
                  <a:moveTo>
                    <a:pt x="0" y="0"/>
                  </a:moveTo>
                  <a:lnTo>
                    <a:pt x="1096514" y="0"/>
                  </a:lnTo>
                </a:path>
                <a:path w="2385060" h="0">
                  <a:moveTo>
                    <a:pt x="1829686" y="0"/>
                  </a:moveTo>
                  <a:lnTo>
                    <a:pt x="2384475" y="0"/>
                  </a:lnTo>
                </a:path>
              </a:pathLst>
            </a:custGeom>
            <a:ln w="750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90827" y="2582342"/>
              <a:ext cx="3666490" cy="0"/>
            </a:xfrm>
            <a:custGeom>
              <a:avLst/>
              <a:gdLst/>
              <a:ahLst/>
              <a:cxnLst/>
              <a:rect l="l" t="t" r="r" b="b"/>
              <a:pathLst>
                <a:path w="3666490" h="0">
                  <a:moveTo>
                    <a:pt x="0" y="0"/>
                  </a:moveTo>
                  <a:lnTo>
                    <a:pt x="548231" y="0"/>
                  </a:lnTo>
                </a:path>
                <a:path w="3666490" h="0">
                  <a:moveTo>
                    <a:pt x="1281403" y="0"/>
                  </a:moveTo>
                  <a:lnTo>
                    <a:pt x="3665878" y="0"/>
                  </a:lnTo>
                </a:path>
              </a:pathLst>
            </a:custGeom>
            <a:ln w="750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90827" y="1471589"/>
              <a:ext cx="3666490" cy="555625"/>
            </a:xfrm>
            <a:custGeom>
              <a:avLst/>
              <a:gdLst/>
              <a:ahLst/>
              <a:cxnLst/>
              <a:rect l="l" t="t" r="r" b="b"/>
              <a:pathLst>
                <a:path w="3666490" h="555625">
                  <a:moveTo>
                    <a:pt x="0" y="555376"/>
                  </a:moveTo>
                  <a:lnTo>
                    <a:pt x="3665878" y="555376"/>
                  </a:lnTo>
                </a:path>
                <a:path w="3666490" h="555625">
                  <a:moveTo>
                    <a:pt x="0" y="0"/>
                  </a:moveTo>
                  <a:lnTo>
                    <a:pt x="3665878" y="0"/>
                  </a:lnTo>
                </a:path>
              </a:pathLst>
            </a:custGeom>
            <a:ln w="69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90827" y="1471629"/>
              <a:ext cx="3666490" cy="2229485"/>
            </a:xfrm>
            <a:custGeom>
              <a:avLst/>
              <a:gdLst/>
              <a:ahLst/>
              <a:cxnLst/>
              <a:rect l="l" t="t" r="r" b="b"/>
              <a:pathLst>
                <a:path w="3666490" h="2229485">
                  <a:moveTo>
                    <a:pt x="0" y="2229009"/>
                  </a:moveTo>
                  <a:lnTo>
                    <a:pt x="3665861" y="2229009"/>
                  </a:lnTo>
                  <a:lnTo>
                    <a:pt x="3665861" y="0"/>
                  </a:lnTo>
                  <a:lnTo>
                    <a:pt x="0" y="0"/>
                  </a:lnTo>
                  <a:lnTo>
                    <a:pt x="0" y="2229009"/>
                  </a:lnTo>
                  <a:close/>
                </a:path>
              </a:pathLst>
            </a:custGeom>
            <a:ln w="723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939048" y="2083307"/>
              <a:ext cx="2562860" cy="1614170"/>
            </a:xfrm>
            <a:custGeom>
              <a:avLst/>
              <a:gdLst/>
              <a:ahLst/>
              <a:cxnLst/>
              <a:rect l="l" t="t" r="r" b="b"/>
              <a:pathLst>
                <a:path w="2562860" h="1614170">
                  <a:moveTo>
                    <a:pt x="733171" y="0"/>
                  </a:moveTo>
                  <a:lnTo>
                    <a:pt x="0" y="0"/>
                  </a:lnTo>
                  <a:lnTo>
                    <a:pt x="0" y="1613585"/>
                  </a:lnTo>
                  <a:lnTo>
                    <a:pt x="733171" y="1613585"/>
                  </a:lnTo>
                  <a:lnTo>
                    <a:pt x="733171" y="0"/>
                  </a:lnTo>
                  <a:close/>
                </a:path>
                <a:path w="2562860" h="1614170">
                  <a:moveTo>
                    <a:pt x="2562860" y="1005687"/>
                  </a:moveTo>
                  <a:lnTo>
                    <a:pt x="1829689" y="1005687"/>
                  </a:lnTo>
                  <a:lnTo>
                    <a:pt x="1829689" y="1613585"/>
                  </a:lnTo>
                  <a:lnTo>
                    <a:pt x="2562860" y="1613585"/>
                  </a:lnTo>
                  <a:lnTo>
                    <a:pt x="2562860" y="100568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90827" y="3700639"/>
              <a:ext cx="3666490" cy="38100"/>
            </a:xfrm>
            <a:custGeom>
              <a:avLst/>
              <a:gdLst/>
              <a:ahLst/>
              <a:cxnLst/>
              <a:rect l="l" t="t" r="r" b="b"/>
              <a:pathLst>
                <a:path w="3666490" h="38100">
                  <a:moveTo>
                    <a:pt x="0" y="0"/>
                  </a:moveTo>
                  <a:lnTo>
                    <a:pt x="3665878" y="0"/>
                  </a:lnTo>
                </a:path>
                <a:path w="3666490" h="38100">
                  <a:moveTo>
                    <a:pt x="0" y="0"/>
                  </a:moveTo>
                  <a:lnTo>
                    <a:pt x="0" y="37525"/>
                  </a:lnTo>
                </a:path>
                <a:path w="3666490" h="38100">
                  <a:moveTo>
                    <a:pt x="1829703" y="0"/>
                  </a:moveTo>
                  <a:lnTo>
                    <a:pt x="1829703" y="37525"/>
                  </a:lnTo>
                </a:path>
                <a:path w="3666490" h="38100">
                  <a:moveTo>
                    <a:pt x="3665878" y="0"/>
                  </a:moveTo>
                  <a:lnTo>
                    <a:pt x="3665878" y="37525"/>
                  </a:lnTo>
                </a:path>
              </a:pathLst>
            </a:custGeom>
            <a:ln w="6996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35375" y="297260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576"/>
                  </a:moveTo>
                  <a:lnTo>
                    <a:pt x="0" y="0"/>
                  </a:lnTo>
                </a:path>
              </a:pathLst>
            </a:custGeom>
            <a:ln w="6488">
              <a:solidFill>
                <a:srgbClr val="7CB9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394470" y="1855408"/>
            <a:ext cx="365887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87070">
              <a:lnSpc>
                <a:spcPct val="100000"/>
              </a:lnSpc>
              <a:spcBef>
                <a:spcPts val="125"/>
              </a:spcBef>
            </a:pPr>
            <a:r>
              <a:rPr dirty="0" sz="1100" spc="-10" b="1">
                <a:solidFill>
                  <a:srgbClr val="093154"/>
                </a:solidFill>
                <a:latin typeface="Arial"/>
                <a:cs typeface="Arial"/>
              </a:rPr>
              <a:t>116,000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29238" y="2779484"/>
            <a:ext cx="41211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50" b="1">
                <a:solidFill>
                  <a:srgbClr val="093154"/>
                </a:solidFill>
                <a:latin typeface="Arial"/>
                <a:cs typeface="Arial"/>
              </a:rPr>
              <a:t>44,000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1604" y="3032405"/>
            <a:ext cx="39878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70" b="1">
                <a:solidFill>
                  <a:srgbClr val="093154"/>
                </a:solidFill>
                <a:latin typeface="Arial"/>
                <a:cs typeface="Arial"/>
              </a:rPr>
              <a:t>40,000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1604" y="2474327"/>
            <a:ext cx="39878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70" b="1">
                <a:solidFill>
                  <a:srgbClr val="093154"/>
                </a:solidFill>
                <a:latin typeface="Arial"/>
                <a:cs typeface="Arial"/>
              </a:rPr>
              <a:t>80,000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34126" y="1916149"/>
            <a:ext cx="464184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75" b="1">
                <a:solidFill>
                  <a:srgbClr val="093154"/>
                </a:solidFill>
                <a:latin typeface="Arial"/>
                <a:cs typeface="Arial"/>
              </a:rPr>
              <a:t>120,000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34126" y="1358071"/>
            <a:ext cx="464184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75" b="1">
                <a:solidFill>
                  <a:srgbClr val="093154"/>
                </a:solidFill>
                <a:latin typeface="Arial"/>
                <a:cs typeface="Arial"/>
              </a:rPr>
              <a:t>160,000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205038" y="3590293"/>
            <a:ext cx="3404235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25"/>
              </a:spcBef>
            </a:pPr>
            <a:r>
              <a:rPr dirty="0" sz="1100" spc="-50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454025">
              <a:lnSpc>
                <a:spcPts val="1320"/>
              </a:lnSpc>
              <a:tabLst>
                <a:tab pos="2479675" algn="l"/>
              </a:tabLst>
            </a:pPr>
            <a:r>
              <a:rPr dirty="0" sz="1100" spc="-95" b="1">
                <a:solidFill>
                  <a:srgbClr val="093154"/>
                </a:solidFill>
                <a:latin typeface="Arial"/>
                <a:cs typeface="Arial"/>
              </a:rPr>
              <a:t>2024</a:t>
            </a:r>
            <a:r>
              <a:rPr dirty="0" sz="1100" spc="-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093154"/>
                </a:solidFill>
                <a:latin typeface="Arial"/>
                <a:cs typeface="Arial"/>
              </a:rPr>
              <a:t>(LME</a:t>
            </a:r>
            <a:r>
              <a:rPr dirty="0" sz="1100" spc="-20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100" spc="-110" b="1">
                <a:solidFill>
                  <a:srgbClr val="093154"/>
                </a:solidFill>
                <a:latin typeface="Arial"/>
                <a:cs typeface="Arial"/>
              </a:rPr>
              <a:t>Week</a:t>
            </a:r>
            <a:r>
              <a:rPr dirty="0" sz="1100" spc="-6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093154"/>
                </a:solidFill>
                <a:latin typeface="Arial"/>
                <a:cs typeface="Arial"/>
              </a:rPr>
              <a:t>2023)</a:t>
            </a:r>
            <a:r>
              <a:rPr dirty="0" sz="11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100" spc="-114" b="1">
                <a:solidFill>
                  <a:srgbClr val="093154"/>
                </a:solidFill>
                <a:latin typeface="Arial"/>
                <a:cs typeface="Arial"/>
              </a:rPr>
              <a:t>LME</a:t>
            </a:r>
            <a:r>
              <a:rPr dirty="0" sz="1100" spc="-1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100" spc="-110" b="1">
                <a:solidFill>
                  <a:srgbClr val="093154"/>
                </a:solidFill>
                <a:latin typeface="Arial"/>
                <a:cs typeface="Arial"/>
              </a:rPr>
              <a:t>Week</a:t>
            </a:r>
            <a:r>
              <a:rPr dirty="0" sz="1100" spc="-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093154"/>
                </a:solidFill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9241" y="2552293"/>
            <a:ext cx="163830" cy="7302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 spc="5" b="1">
                <a:solidFill>
                  <a:srgbClr val="093154"/>
                </a:solidFill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3902" y="3892930"/>
            <a:ext cx="5581142" cy="2286000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7694" y="569722"/>
            <a:ext cx="3899662" cy="243839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7754" y="1071625"/>
            <a:ext cx="5487289" cy="2338070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762406" y="4329429"/>
            <a:ext cx="47472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Lead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likely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remain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less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volatile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path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metal </a:t>
            </a:r>
            <a:r>
              <a:rPr dirty="0" sz="1200">
                <a:latin typeface="Calibri"/>
                <a:cs typeface="Calibri"/>
              </a:rPr>
              <a:t>suite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characteristics: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exposure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supply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risks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exposure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demand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risks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>
                <a:latin typeface="Calibri"/>
                <a:cs typeface="Calibri"/>
              </a:rPr>
              <a:t>Smaller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market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imbalances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 spc="-10">
                <a:latin typeface="Calibri"/>
                <a:cs typeface="Calibri"/>
              </a:rPr>
              <a:t>Relative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illiquidity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>
                <a:latin typeface="Calibri"/>
                <a:cs typeface="Calibri"/>
              </a:rPr>
              <a:t>Commonly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misunderstood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long-term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role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decarbonisation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5512" y="4020058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544302" y="3429380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513821" y="6181750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6469888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746240" y="847420"/>
            <a:ext cx="20002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Calibri"/>
                <a:cs typeface="Calibri"/>
              </a:rPr>
              <a:t>Tin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7228967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7505445" y="847420"/>
            <a:ext cx="4400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Copper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8185022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5C24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8461629" y="847420"/>
            <a:ext cx="25590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Calibri"/>
                <a:cs typeface="Calibri"/>
              </a:rPr>
              <a:t>Zinc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8873490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9150222" y="847420"/>
            <a:ext cx="64643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Aluminium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9978135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10255122" y="847420"/>
            <a:ext cx="2959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0695813" y="96266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4661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10972927" y="847420"/>
            <a:ext cx="3733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Nickel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03" y="2001495"/>
            <a:ext cx="856083" cy="18321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81116" y="2851062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 h="0">
                <a:moveTo>
                  <a:pt x="0" y="0"/>
                </a:moveTo>
                <a:lnTo>
                  <a:pt x="3056636" y="0"/>
                </a:lnTo>
              </a:path>
            </a:pathLst>
          </a:custGeom>
          <a:ln w="508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381116" y="247445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 h="0">
                <a:moveTo>
                  <a:pt x="0" y="0"/>
                </a:moveTo>
                <a:lnTo>
                  <a:pt x="3056636" y="0"/>
                </a:lnTo>
              </a:path>
            </a:pathLst>
          </a:custGeom>
          <a:ln w="508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81116" y="2092762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 h="0">
                <a:moveTo>
                  <a:pt x="0" y="0"/>
                </a:moveTo>
                <a:lnTo>
                  <a:pt x="3056636" y="0"/>
                </a:lnTo>
              </a:path>
            </a:pathLst>
          </a:custGeom>
          <a:ln w="508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81116" y="1711070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 h="0">
                <a:moveTo>
                  <a:pt x="0" y="0"/>
                </a:moveTo>
                <a:lnTo>
                  <a:pt x="3056636" y="0"/>
                </a:lnTo>
              </a:path>
            </a:pathLst>
          </a:custGeom>
          <a:ln w="508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378243" y="1326762"/>
            <a:ext cx="3062605" cy="1527175"/>
            <a:chOff x="1378243" y="1326762"/>
            <a:chExt cx="3062605" cy="1527175"/>
          </a:xfrm>
        </p:grpSpPr>
        <p:sp>
          <p:nvSpPr>
            <p:cNvPr id="8" name="object 8" descr=""/>
            <p:cNvSpPr/>
            <p:nvPr/>
          </p:nvSpPr>
          <p:spPr>
            <a:xfrm>
              <a:off x="1381116" y="1329379"/>
              <a:ext cx="3056890" cy="0"/>
            </a:xfrm>
            <a:custGeom>
              <a:avLst/>
              <a:gdLst/>
              <a:ahLst/>
              <a:cxnLst/>
              <a:rect l="l" t="t" r="r" b="b"/>
              <a:pathLst>
                <a:path w="3056890" h="0">
                  <a:moveTo>
                    <a:pt x="0" y="0"/>
                  </a:moveTo>
                  <a:lnTo>
                    <a:pt x="3056636" y="0"/>
                  </a:lnTo>
                </a:path>
              </a:pathLst>
            </a:custGeom>
            <a:ln w="508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81116" y="1329386"/>
              <a:ext cx="3056890" cy="1522095"/>
            </a:xfrm>
            <a:custGeom>
              <a:avLst/>
              <a:gdLst/>
              <a:ahLst/>
              <a:cxnLst/>
              <a:rect l="l" t="t" r="r" b="b"/>
              <a:pathLst>
                <a:path w="3056890" h="1522095">
                  <a:moveTo>
                    <a:pt x="0" y="1521676"/>
                  </a:moveTo>
                  <a:lnTo>
                    <a:pt x="3056620" y="1521676"/>
                  </a:lnTo>
                  <a:lnTo>
                    <a:pt x="3056620" y="0"/>
                  </a:lnTo>
                  <a:lnTo>
                    <a:pt x="0" y="0"/>
                  </a:lnTo>
                  <a:lnTo>
                    <a:pt x="0" y="1521676"/>
                  </a:lnTo>
                  <a:close/>
                </a:path>
              </a:pathLst>
            </a:custGeom>
            <a:ln w="521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44828" y="1713661"/>
              <a:ext cx="2511425" cy="367030"/>
            </a:xfrm>
            <a:custGeom>
              <a:avLst/>
              <a:gdLst/>
              <a:ahLst/>
              <a:cxnLst/>
              <a:rect l="l" t="t" r="r" b="b"/>
              <a:pathLst>
                <a:path w="2511425" h="367030">
                  <a:moveTo>
                    <a:pt x="218338" y="188290"/>
                  </a:moveTo>
                  <a:lnTo>
                    <a:pt x="0" y="188290"/>
                  </a:lnTo>
                  <a:lnTo>
                    <a:pt x="0" y="366420"/>
                  </a:lnTo>
                  <a:lnTo>
                    <a:pt x="218338" y="366420"/>
                  </a:lnTo>
                  <a:lnTo>
                    <a:pt x="218338" y="188290"/>
                  </a:lnTo>
                  <a:close/>
                </a:path>
                <a:path w="2511425" h="367030">
                  <a:moveTo>
                    <a:pt x="982497" y="50888"/>
                  </a:moveTo>
                  <a:lnTo>
                    <a:pt x="764159" y="50888"/>
                  </a:lnTo>
                  <a:lnTo>
                    <a:pt x="764159" y="188290"/>
                  </a:lnTo>
                  <a:lnTo>
                    <a:pt x="982497" y="188290"/>
                  </a:lnTo>
                  <a:lnTo>
                    <a:pt x="982497" y="50888"/>
                  </a:lnTo>
                  <a:close/>
                </a:path>
                <a:path w="2511425" h="367030">
                  <a:moveTo>
                    <a:pt x="1746643" y="76327"/>
                  </a:moveTo>
                  <a:lnTo>
                    <a:pt x="1528318" y="76327"/>
                  </a:lnTo>
                  <a:lnTo>
                    <a:pt x="1528318" y="188290"/>
                  </a:lnTo>
                  <a:lnTo>
                    <a:pt x="1746643" y="188290"/>
                  </a:lnTo>
                  <a:lnTo>
                    <a:pt x="1746643" y="76327"/>
                  </a:lnTo>
                  <a:close/>
                </a:path>
                <a:path w="2511425" h="367030">
                  <a:moveTo>
                    <a:pt x="2510802" y="0"/>
                  </a:moveTo>
                  <a:lnTo>
                    <a:pt x="2292477" y="0"/>
                  </a:lnTo>
                  <a:lnTo>
                    <a:pt x="2292477" y="188290"/>
                  </a:lnTo>
                  <a:lnTo>
                    <a:pt x="2510802" y="188290"/>
                  </a:lnTo>
                  <a:lnTo>
                    <a:pt x="25108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63166" y="1520265"/>
              <a:ext cx="2510790" cy="1053465"/>
            </a:xfrm>
            <a:custGeom>
              <a:avLst/>
              <a:gdLst/>
              <a:ahLst/>
              <a:cxnLst/>
              <a:rect l="l" t="t" r="r" b="b"/>
              <a:pathLst>
                <a:path w="2510790" h="1053464">
                  <a:moveTo>
                    <a:pt x="218325" y="381685"/>
                  </a:moveTo>
                  <a:lnTo>
                    <a:pt x="0" y="381685"/>
                  </a:lnTo>
                  <a:lnTo>
                    <a:pt x="0" y="1053465"/>
                  </a:lnTo>
                  <a:lnTo>
                    <a:pt x="218325" y="1053465"/>
                  </a:lnTo>
                  <a:lnTo>
                    <a:pt x="218325" y="381685"/>
                  </a:lnTo>
                  <a:close/>
                </a:path>
                <a:path w="2510790" h="1053464">
                  <a:moveTo>
                    <a:pt x="982484" y="381685"/>
                  </a:moveTo>
                  <a:lnTo>
                    <a:pt x="764159" y="381685"/>
                  </a:lnTo>
                  <a:lnTo>
                    <a:pt x="764159" y="412229"/>
                  </a:lnTo>
                  <a:lnTo>
                    <a:pt x="982484" y="412229"/>
                  </a:lnTo>
                  <a:lnTo>
                    <a:pt x="982484" y="381685"/>
                  </a:lnTo>
                  <a:close/>
                </a:path>
                <a:path w="2510790" h="1053464">
                  <a:moveTo>
                    <a:pt x="1746643" y="0"/>
                  </a:moveTo>
                  <a:lnTo>
                    <a:pt x="1528305" y="0"/>
                  </a:lnTo>
                  <a:lnTo>
                    <a:pt x="1528305" y="381685"/>
                  </a:lnTo>
                  <a:lnTo>
                    <a:pt x="1746643" y="381685"/>
                  </a:lnTo>
                  <a:lnTo>
                    <a:pt x="1746643" y="0"/>
                  </a:lnTo>
                  <a:close/>
                </a:path>
                <a:path w="2510790" h="1053464">
                  <a:moveTo>
                    <a:pt x="2510790" y="96697"/>
                  </a:moveTo>
                  <a:lnTo>
                    <a:pt x="2292464" y="96697"/>
                  </a:lnTo>
                  <a:lnTo>
                    <a:pt x="2292464" y="381685"/>
                  </a:lnTo>
                  <a:lnTo>
                    <a:pt x="2510790" y="381685"/>
                  </a:lnTo>
                  <a:lnTo>
                    <a:pt x="2510790" y="9669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81116" y="1899372"/>
              <a:ext cx="3056890" cy="31115"/>
            </a:xfrm>
            <a:custGeom>
              <a:avLst/>
              <a:gdLst/>
              <a:ahLst/>
              <a:cxnLst/>
              <a:rect l="l" t="t" r="r" b="b"/>
              <a:pathLst>
                <a:path w="3056890" h="31114">
                  <a:moveTo>
                    <a:pt x="0" y="0"/>
                  </a:moveTo>
                  <a:lnTo>
                    <a:pt x="3056636" y="0"/>
                  </a:lnTo>
                </a:path>
                <a:path w="3056890" h="31114">
                  <a:moveTo>
                    <a:pt x="0" y="0"/>
                  </a:moveTo>
                  <a:lnTo>
                    <a:pt x="0" y="30535"/>
                  </a:lnTo>
                </a:path>
                <a:path w="3056890" h="31114">
                  <a:moveTo>
                    <a:pt x="764170" y="0"/>
                  </a:moveTo>
                  <a:lnTo>
                    <a:pt x="764170" y="30535"/>
                  </a:lnTo>
                </a:path>
                <a:path w="3056890" h="31114">
                  <a:moveTo>
                    <a:pt x="1528325" y="0"/>
                  </a:moveTo>
                  <a:lnTo>
                    <a:pt x="1528325" y="30535"/>
                  </a:lnTo>
                </a:path>
                <a:path w="3056890" h="31114">
                  <a:moveTo>
                    <a:pt x="2292480" y="0"/>
                  </a:moveTo>
                  <a:lnTo>
                    <a:pt x="2292480" y="30535"/>
                  </a:lnTo>
                </a:path>
                <a:path w="3056890" h="31114">
                  <a:moveTo>
                    <a:pt x="3056636" y="0"/>
                  </a:moveTo>
                  <a:lnTo>
                    <a:pt x="3056636" y="30535"/>
                  </a:lnTo>
                </a:path>
              </a:pathLst>
            </a:custGeom>
            <a:ln w="5417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60336" y="1777231"/>
              <a:ext cx="2292985" cy="244475"/>
            </a:xfrm>
            <a:custGeom>
              <a:avLst/>
              <a:gdLst/>
              <a:ahLst/>
              <a:cxnLst/>
              <a:rect l="l" t="t" r="r" b="b"/>
              <a:pathLst>
                <a:path w="2292985" h="244475">
                  <a:moveTo>
                    <a:pt x="0" y="244282"/>
                  </a:moveTo>
                  <a:lnTo>
                    <a:pt x="764155" y="223925"/>
                  </a:lnTo>
                  <a:lnTo>
                    <a:pt x="1528310" y="106873"/>
                  </a:lnTo>
                  <a:lnTo>
                    <a:pt x="2292465" y="0"/>
                  </a:lnTo>
                </a:path>
              </a:pathLst>
            </a:custGeom>
            <a:ln w="1528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519585" y="2775542"/>
            <a:ext cx="29337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10" b="1">
                <a:solidFill>
                  <a:srgbClr val="093154"/>
                </a:solidFill>
                <a:latin typeface="Arial"/>
                <a:cs typeface="Arial"/>
              </a:rPr>
              <a:t>4,000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19585" y="2012986"/>
            <a:ext cx="29337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10" b="1">
                <a:solidFill>
                  <a:srgbClr val="093154"/>
                </a:solidFill>
                <a:latin typeface="Arial"/>
                <a:cs typeface="Arial"/>
              </a:rPr>
              <a:t>4,400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19585" y="1250621"/>
            <a:ext cx="29337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10" b="1">
                <a:solidFill>
                  <a:srgbClr val="093154"/>
                </a:solidFill>
                <a:latin typeface="Arial"/>
                <a:cs typeface="Arial"/>
              </a:rPr>
              <a:t>4,800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81269" y="2775541"/>
            <a:ext cx="22034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65" b="1">
                <a:solidFill>
                  <a:srgbClr val="093154"/>
                </a:solidFill>
                <a:latin typeface="Arial"/>
                <a:cs typeface="Arial"/>
              </a:rPr>
              <a:t>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81269" y="2394033"/>
            <a:ext cx="220979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65" b="1">
                <a:solidFill>
                  <a:srgbClr val="093154"/>
                </a:solidFill>
                <a:latin typeface="Arial"/>
                <a:cs typeface="Arial"/>
              </a:rPr>
              <a:t>3%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1269" y="2012986"/>
            <a:ext cx="22034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65" b="1">
                <a:solidFill>
                  <a:srgbClr val="093154"/>
                </a:solidFill>
                <a:latin typeface="Arial"/>
                <a:cs typeface="Arial"/>
              </a:rPr>
              <a:t>1%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17083" y="1631837"/>
            <a:ext cx="17716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25" b="1">
                <a:solidFill>
                  <a:srgbClr val="093154"/>
                </a:solidFill>
                <a:latin typeface="Arial"/>
                <a:cs typeface="Arial"/>
              </a:rPr>
              <a:t>1%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17083" y="1250621"/>
            <a:ext cx="17716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25" b="1">
                <a:solidFill>
                  <a:srgbClr val="093154"/>
                </a:solidFill>
                <a:latin typeface="Arial"/>
                <a:cs typeface="Arial"/>
              </a:rPr>
              <a:t>3%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28052" y="2888691"/>
            <a:ext cx="26479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30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93586" y="2888692"/>
            <a:ext cx="265430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30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126486" y="2888692"/>
            <a:ext cx="33337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92173" y="2888692"/>
            <a:ext cx="33337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815650" y="1978780"/>
            <a:ext cx="147955" cy="22796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 spc="-25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067683" y="1092764"/>
            <a:ext cx="144145" cy="46355"/>
          </a:xfrm>
          <a:custGeom>
            <a:avLst/>
            <a:gdLst/>
            <a:ahLst/>
            <a:cxnLst/>
            <a:rect l="l" t="t" r="r" b="b"/>
            <a:pathLst>
              <a:path w="144144" h="46355">
                <a:moveTo>
                  <a:pt x="143638" y="0"/>
                </a:moveTo>
                <a:lnTo>
                  <a:pt x="0" y="0"/>
                </a:lnTo>
                <a:lnTo>
                  <a:pt x="0" y="45802"/>
                </a:lnTo>
                <a:lnTo>
                  <a:pt x="143638" y="45802"/>
                </a:lnTo>
                <a:lnTo>
                  <a:pt x="14363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215628" y="1033820"/>
            <a:ext cx="32258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1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2630745" y="1092764"/>
            <a:ext cx="149860" cy="46355"/>
          </a:xfrm>
          <a:custGeom>
            <a:avLst/>
            <a:gdLst/>
            <a:ahLst/>
            <a:cxnLst/>
            <a:rect l="l" t="t" r="r" b="b"/>
            <a:pathLst>
              <a:path w="149860" h="46355">
                <a:moveTo>
                  <a:pt x="149383" y="0"/>
                </a:moveTo>
                <a:lnTo>
                  <a:pt x="0" y="0"/>
                </a:lnTo>
                <a:lnTo>
                  <a:pt x="0" y="45802"/>
                </a:lnTo>
                <a:lnTo>
                  <a:pt x="149383" y="45802"/>
                </a:lnTo>
                <a:lnTo>
                  <a:pt x="14938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2780452" y="1033820"/>
            <a:ext cx="49530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Ex-</a:t>
            </a:r>
            <a:r>
              <a:rPr dirty="0" sz="750" spc="4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363338" y="111563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3638" y="0"/>
                </a:lnTo>
              </a:path>
            </a:pathLst>
          </a:custGeom>
          <a:ln w="15267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3512432" y="1033820"/>
            <a:ext cx="361315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10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378066" y="4103905"/>
            <a:ext cx="3040380" cy="1659889"/>
            <a:chOff x="1378066" y="4103905"/>
            <a:chExt cx="3040380" cy="1659889"/>
          </a:xfrm>
        </p:grpSpPr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7098" y="4824605"/>
              <a:ext cx="847828" cy="19616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385812" y="4106486"/>
              <a:ext cx="3029585" cy="1466215"/>
            </a:xfrm>
            <a:custGeom>
              <a:avLst/>
              <a:gdLst/>
              <a:ahLst/>
              <a:cxnLst/>
              <a:rect l="l" t="t" r="r" b="b"/>
              <a:pathLst>
                <a:path w="3029585" h="1466214">
                  <a:moveTo>
                    <a:pt x="0" y="1466110"/>
                  </a:moveTo>
                  <a:lnTo>
                    <a:pt x="3029435" y="1466110"/>
                  </a:lnTo>
                </a:path>
                <a:path w="3029585" h="1466214">
                  <a:moveTo>
                    <a:pt x="0" y="1306077"/>
                  </a:moveTo>
                  <a:lnTo>
                    <a:pt x="3029435" y="1306077"/>
                  </a:lnTo>
                </a:path>
                <a:path w="3029585" h="1466214">
                  <a:moveTo>
                    <a:pt x="0" y="1140881"/>
                  </a:moveTo>
                  <a:lnTo>
                    <a:pt x="3029435" y="1140881"/>
                  </a:lnTo>
                </a:path>
                <a:path w="3029585" h="1466214">
                  <a:moveTo>
                    <a:pt x="0" y="980848"/>
                  </a:moveTo>
                  <a:lnTo>
                    <a:pt x="3029435" y="980848"/>
                  </a:lnTo>
                </a:path>
                <a:path w="3029585" h="1466214">
                  <a:moveTo>
                    <a:pt x="0" y="815652"/>
                  </a:moveTo>
                  <a:lnTo>
                    <a:pt x="3029435" y="815652"/>
                  </a:lnTo>
                </a:path>
                <a:path w="3029585" h="1466214">
                  <a:moveTo>
                    <a:pt x="0" y="650457"/>
                  </a:moveTo>
                  <a:lnTo>
                    <a:pt x="3029435" y="650457"/>
                  </a:lnTo>
                </a:path>
                <a:path w="3029585" h="1466214">
                  <a:moveTo>
                    <a:pt x="0" y="490424"/>
                  </a:moveTo>
                  <a:lnTo>
                    <a:pt x="3029435" y="490424"/>
                  </a:lnTo>
                </a:path>
                <a:path w="3029585" h="1466214">
                  <a:moveTo>
                    <a:pt x="0" y="325228"/>
                  </a:moveTo>
                  <a:lnTo>
                    <a:pt x="3029435" y="325228"/>
                  </a:lnTo>
                </a:path>
                <a:path w="3029585" h="1466214">
                  <a:moveTo>
                    <a:pt x="0" y="165195"/>
                  </a:moveTo>
                  <a:lnTo>
                    <a:pt x="3029435" y="165195"/>
                  </a:lnTo>
                </a:path>
                <a:path w="3029585" h="1466214">
                  <a:moveTo>
                    <a:pt x="0" y="0"/>
                  </a:moveTo>
                  <a:lnTo>
                    <a:pt x="3029435" y="0"/>
                  </a:lnTo>
                </a:path>
              </a:pathLst>
            </a:custGeom>
            <a:ln w="516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85812" y="4106514"/>
              <a:ext cx="3029585" cy="1631314"/>
            </a:xfrm>
            <a:custGeom>
              <a:avLst/>
              <a:gdLst/>
              <a:ahLst/>
              <a:cxnLst/>
              <a:rect l="l" t="t" r="r" b="b"/>
              <a:pathLst>
                <a:path w="3029585" h="1631314">
                  <a:moveTo>
                    <a:pt x="0" y="1631305"/>
                  </a:moveTo>
                  <a:lnTo>
                    <a:pt x="3029435" y="1631305"/>
                  </a:lnTo>
                  <a:lnTo>
                    <a:pt x="3029435" y="0"/>
                  </a:lnTo>
                  <a:lnTo>
                    <a:pt x="0" y="0"/>
                  </a:lnTo>
                  <a:lnTo>
                    <a:pt x="0" y="1631305"/>
                  </a:lnTo>
                  <a:close/>
                </a:path>
              </a:pathLst>
            </a:custGeom>
            <a:ln w="516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385812" y="5737826"/>
              <a:ext cx="3029585" cy="26034"/>
            </a:xfrm>
            <a:custGeom>
              <a:avLst/>
              <a:gdLst/>
              <a:ahLst/>
              <a:cxnLst/>
              <a:rect l="l" t="t" r="r" b="b"/>
              <a:pathLst>
                <a:path w="3029585" h="26035">
                  <a:moveTo>
                    <a:pt x="0" y="0"/>
                  </a:moveTo>
                  <a:lnTo>
                    <a:pt x="3029435" y="0"/>
                  </a:lnTo>
                </a:path>
                <a:path w="3029585" h="26035">
                  <a:moveTo>
                    <a:pt x="0" y="0"/>
                  </a:moveTo>
                  <a:lnTo>
                    <a:pt x="0" y="25811"/>
                  </a:lnTo>
                </a:path>
                <a:path w="3029585" h="26035">
                  <a:moveTo>
                    <a:pt x="579004" y="0"/>
                  </a:moveTo>
                  <a:lnTo>
                    <a:pt x="579004" y="25811"/>
                  </a:lnTo>
                </a:path>
                <a:path w="3029585" h="26035">
                  <a:moveTo>
                    <a:pt x="1158009" y="0"/>
                  </a:moveTo>
                  <a:lnTo>
                    <a:pt x="1158009" y="25811"/>
                  </a:lnTo>
                </a:path>
                <a:path w="3029585" h="26035">
                  <a:moveTo>
                    <a:pt x="1737014" y="0"/>
                  </a:moveTo>
                  <a:lnTo>
                    <a:pt x="1737014" y="25811"/>
                  </a:lnTo>
                </a:path>
                <a:path w="3029585" h="26035">
                  <a:moveTo>
                    <a:pt x="2316018" y="0"/>
                  </a:moveTo>
                  <a:lnTo>
                    <a:pt x="2316018" y="25811"/>
                  </a:lnTo>
                </a:path>
                <a:path w="3029585" h="26035">
                  <a:moveTo>
                    <a:pt x="2889854" y="0"/>
                  </a:moveTo>
                  <a:lnTo>
                    <a:pt x="2889854" y="25811"/>
                  </a:lnTo>
                </a:path>
              </a:pathLst>
            </a:custGeom>
            <a:ln w="5166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85812" y="4230383"/>
              <a:ext cx="3024505" cy="1482090"/>
            </a:xfrm>
            <a:custGeom>
              <a:avLst/>
              <a:gdLst/>
              <a:ahLst/>
              <a:cxnLst/>
              <a:rect l="l" t="t" r="r" b="b"/>
              <a:pathLst>
                <a:path w="3024504" h="1482089">
                  <a:moveTo>
                    <a:pt x="0" y="815652"/>
                  </a:moveTo>
                  <a:lnTo>
                    <a:pt x="5169" y="815652"/>
                  </a:lnTo>
                  <a:lnTo>
                    <a:pt x="10339" y="815652"/>
                  </a:lnTo>
                  <a:lnTo>
                    <a:pt x="15509" y="815652"/>
                  </a:lnTo>
                  <a:lnTo>
                    <a:pt x="20678" y="815652"/>
                  </a:lnTo>
                  <a:lnTo>
                    <a:pt x="20678" y="815652"/>
                  </a:lnTo>
                  <a:lnTo>
                    <a:pt x="25848" y="1140881"/>
                  </a:lnTo>
                  <a:lnTo>
                    <a:pt x="31018" y="1140881"/>
                  </a:lnTo>
                  <a:lnTo>
                    <a:pt x="36187" y="1140881"/>
                  </a:lnTo>
                  <a:lnTo>
                    <a:pt x="41357" y="1140881"/>
                  </a:lnTo>
                  <a:lnTo>
                    <a:pt x="41357" y="1223479"/>
                  </a:lnTo>
                  <a:lnTo>
                    <a:pt x="46527" y="1223479"/>
                  </a:lnTo>
                  <a:lnTo>
                    <a:pt x="51696" y="1223479"/>
                  </a:lnTo>
                  <a:lnTo>
                    <a:pt x="51696" y="1466137"/>
                  </a:lnTo>
                  <a:lnTo>
                    <a:pt x="56866" y="1466137"/>
                  </a:lnTo>
                  <a:lnTo>
                    <a:pt x="62036" y="1466137"/>
                  </a:lnTo>
                  <a:lnTo>
                    <a:pt x="67205" y="1466137"/>
                  </a:lnTo>
                  <a:lnTo>
                    <a:pt x="72375" y="1466137"/>
                  </a:lnTo>
                  <a:lnTo>
                    <a:pt x="72375" y="1300914"/>
                  </a:lnTo>
                  <a:lnTo>
                    <a:pt x="77545" y="1300914"/>
                  </a:lnTo>
                  <a:lnTo>
                    <a:pt x="82714" y="1300914"/>
                  </a:lnTo>
                  <a:lnTo>
                    <a:pt x="87884" y="1300914"/>
                  </a:lnTo>
                  <a:lnTo>
                    <a:pt x="87884" y="1300914"/>
                  </a:lnTo>
                  <a:lnTo>
                    <a:pt x="87884" y="1223479"/>
                  </a:lnTo>
                  <a:lnTo>
                    <a:pt x="93054" y="1223479"/>
                  </a:lnTo>
                  <a:lnTo>
                    <a:pt x="98224" y="1223479"/>
                  </a:lnTo>
                  <a:lnTo>
                    <a:pt x="103393" y="1223479"/>
                  </a:lnTo>
                  <a:lnTo>
                    <a:pt x="108563" y="1223479"/>
                  </a:lnTo>
                  <a:lnTo>
                    <a:pt x="113733" y="1223479"/>
                  </a:lnTo>
                  <a:lnTo>
                    <a:pt x="118902" y="1223479"/>
                  </a:lnTo>
                  <a:lnTo>
                    <a:pt x="124072" y="1223479"/>
                  </a:lnTo>
                  <a:lnTo>
                    <a:pt x="124072" y="1140881"/>
                  </a:lnTo>
                  <a:lnTo>
                    <a:pt x="129242" y="1140881"/>
                  </a:lnTo>
                  <a:lnTo>
                    <a:pt x="134411" y="893088"/>
                  </a:lnTo>
                  <a:lnTo>
                    <a:pt x="139581" y="893088"/>
                  </a:lnTo>
                  <a:lnTo>
                    <a:pt x="149920" y="893088"/>
                  </a:lnTo>
                  <a:lnTo>
                    <a:pt x="155090" y="893088"/>
                  </a:lnTo>
                  <a:lnTo>
                    <a:pt x="160260" y="893088"/>
                  </a:lnTo>
                  <a:lnTo>
                    <a:pt x="165429" y="893088"/>
                  </a:lnTo>
                  <a:lnTo>
                    <a:pt x="170599" y="893088"/>
                  </a:lnTo>
                  <a:lnTo>
                    <a:pt x="175769" y="893088"/>
                  </a:lnTo>
                  <a:lnTo>
                    <a:pt x="180938" y="893088"/>
                  </a:lnTo>
                  <a:lnTo>
                    <a:pt x="186108" y="893088"/>
                  </a:lnTo>
                  <a:lnTo>
                    <a:pt x="186108" y="490424"/>
                  </a:lnTo>
                  <a:lnTo>
                    <a:pt x="191278" y="490424"/>
                  </a:lnTo>
                  <a:lnTo>
                    <a:pt x="196448" y="490424"/>
                  </a:lnTo>
                  <a:lnTo>
                    <a:pt x="196448" y="366527"/>
                  </a:lnTo>
                  <a:lnTo>
                    <a:pt x="201617" y="366527"/>
                  </a:lnTo>
                  <a:lnTo>
                    <a:pt x="201617" y="201332"/>
                  </a:lnTo>
                  <a:lnTo>
                    <a:pt x="206787" y="201332"/>
                  </a:lnTo>
                  <a:lnTo>
                    <a:pt x="211957" y="201332"/>
                  </a:lnTo>
                  <a:lnTo>
                    <a:pt x="217126" y="201332"/>
                  </a:lnTo>
                  <a:lnTo>
                    <a:pt x="222296" y="201332"/>
                  </a:lnTo>
                  <a:lnTo>
                    <a:pt x="222296" y="449125"/>
                  </a:lnTo>
                  <a:lnTo>
                    <a:pt x="227466" y="449125"/>
                  </a:lnTo>
                  <a:lnTo>
                    <a:pt x="232635" y="449125"/>
                  </a:lnTo>
                  <a:lnTo>
                    <a:pt x="237805" y="449125"/>
                  </a:lnTo>
                  <a:lnTo>
                    <a:pt x="242975" y="449125"/>
                  </a:lnTo>
                  <a:lnTo>
                    <a:pt x="248144" y="449125"/>
                  </a:lnTo>
                  <a:lnTo>
                    <a:pt x="253314" y="449125"/>
                  </a:lnTo>
                  <a:lnTo>
                    <a:pt x="258484" y="449125"/>
                  </a:lnTo>
                  <a:lnTo>
                    <a:pt x="263653" y="449125"/>
                  </a:lnTo>
                  <a:lnTo>
                    <a:pt x="263653" y="609158"/>
                  </a:lnTo>
                  <a:lnTo>
                    <a:pt x="268823" y="609158"/>
                  </a:lnTo>
                  <a:lnTo>
                    <a:pt x="273993" y="609158"/>
                  </a:lnTo>
                  <a:lnTo>
                    <a:pt x="273993" y="733055"/>
                  </a:lnTo>
                  <a:lnTo>
                    <a:pt x="273993" y="815652"/>
                  </a:lnTo>
                  <a:lnTo>
                    <a:pt x="279163" y="815652"/>
                  </a:lnTo>
                  <a:lnTo>
                    <a:pt x="279163" y="893088"/>
                  </a:lnTo>
                  <a:lnTo>
                    <a:pt x="284332" y="1300914"/>
                  </a:lnTo>
                  <a:lnTo>
                    <a:pt x="289502" y="1300914"/>
                  </a:lnTo>
                  <a:lnTo>
                    <a:pt x="294672" y="1300914"/>
                  </a:lnTo>
                  <a:lnTo>
                    <a:pt x="299841" y="1300914"/>
                  </a:lnTo>
                  <a:lnTo>
                    <a:pt x="305011" y="1300914"/>
                  </a:lnTo>
                  <a:lnTo>
                    <a:pt x="310181" y="1300914"/>
                  </a:lnTo>
                  <a:lnTo>
                    <a:pt x="315350" y="1300914"/>
                  </a:lnTo>
                  <a:lnTo>
                    <a:pt x="320520" y="1300914"/>
                  </a:lnTo>
                  <a:lnTo>
                    <a:pt x="325690" y="1300914"/>
                  </a:lnTo>
                  <a:lnTo>
                    <a:pt x="330859" y="1300914"/>
                  </a:lnTo>
                  <a:lnTo>
                    <a:pt x="330859" y="1058283"/>
                  </a:lnTo>
                  <a:lnTo>
                    <a:pt x="336029" y="1058283"/>
                  </a:lnTo>
                  <a:lnTo>
                    <a:pt x="341199" y="1058283"/>
                  </a:lnTo>
                  <a:lnTo>
                    <a:pt x="346368" y="1058283"/>
                  </a:lnTo>
                  <a:lnTo>
                    <a:pt x="351538" y="1058283"/>
                  </a:lnTo>
                  <a:lnTo>
                    <a:pt x="356708" y="815652"/>
                  </a:lnTo>
                  <a:lnTo>
                    <a:pt x="356708" y="650457"/>
                  </a:lnTo>
                  <a:lnTo>
                    <a:pt x="361877" y="650457"/>
                  </a:lnTo>
                  <a:lnTo>
                    <a:pt x="367047" y="650457"/>
                  </a:lnTo>
                  <a:lnTo>
                    <a:pt x="372217" y="650457"/>
                  </a:lnTo>
                  <a:lnTo>
                    <a:pt x="377387" y="650457"/>
                  </a:lnTo>
                  <a:lnTo>
                    <a:pt x="382556" y="650457"/>
                  </a:lnTo>
                  <a:lnTo>
                    <a:pt x="387726" y="650457"/>
                  </a:lnTo>
                  <a:lnTo>
                    <a:pt x="392896" y="650457"/>
                  </a:lnTo>
                  <a:lnTo>
                    <a:pt x="398065" y="650457"/>
                  </a:lnTo>
                  <a:lnTo>
                    <a:pt x="398065" y="733055"/>
                  </a:lnTo>
                  <a:lnTo>
                    <a:pt x="403235" y="733055"/>
                  </a:lnTo>
                  <a:lnTo>
                    <a:pt x="408405" y="733055"/>
                  </a:lnTo>
                  <a:lnTo>
                    <a:pt x="413574" y="733055"/>
                  </a:lnTo>
                  <a:lnTo>
                    <a:pt x="418744" y="733055"/>
                  </a:lnTo>
                  <a:lnTo>
                    <a:pt x="423914" y="733055"/>
                  </a:lnTo>
                  <a:lnTo>
                    <a:pt x="429083" y="733055"/>
                  </a:lnTo>
                  <a:lnTo>
                    <a:pt x="434253" y="733055"/>
                  </a:lnTo>
                  <a:lnTo>
                    <a:pt x="439423" y="733055"/>
                  </a:lnTo>
                  <a:lnTo>
                    <a:pt x="444592" y="733055"/>
                  </a:lnTo>
                  <a:lnTo>
                    <a:pt x="449762" y="733055"/>
                  </a:lnTo>
                  <a:lnTo>
                    <a:pt x="454932" y="733055"/>
                  </a:lnTo>
                  <a:lnTo>
                    <a:pt x="454932" y="815652"/>
                  </a:lnTo>
                  <a:lnTo>
                    <a:pt x="460101" y="815652"/>
                  </a:lnTo>
                  <a:lnTo>
                    <a:pt x="460101" y="893088"/>
                  </a:lnTo>
                  <a:lnTo>
                    <a:pt x="465271" y="893088"/>
                  </a:lnTo>
                  <a:lnTo>
                    <a:pt x="470441" y="893088"/>
                  </a:lnTo>
                  <a:lnTo>
                    <a:pt x="475611" y="893088"/>
                  </a:lnTo>
                  <a:lnTo>
                    <a:pt x="480780" y="893088"/>
                  </a:lnTo>
                  <a:lnTo>
                    <a:pt x="480780" y="490424"/>
                  </a:lnTo>
                  <a:lnTo>
                    <a:pt x="485950" y="490424"/>
                  </a:lnTo>
                  <a:lnTo>
                    <a:pt x="491120" y="490424"/>
                  </a:lnTo>
                  <a:lnTo>
                    <a:pt x="496289" y="490424"/>
                  </a:lnTo>
                  <a:lnTo>
                    <a:pt x="501459" y="490424"/>
                  </a:lnTo>
                  <a:lnTo>
                    <a:pt x="506629" y="490424"/>
                  </a:lnTo>
                  <a:lnTo>
                    <a:pt x="511798" y="490424"/>
                  </a:lnTo>
                  <a:lnTo>
                    <a:pt x="511798" y="407826"/>
                  </a:lnTo>
                  <a:lnTo>
                    <a:pt x="516968" y="407826"/>
                  </a:lnTo>
                  <a:lnTo>
                    <a:pt x="522138" y="407826"/>
                  </a:lnTo>
                  <a:lnTo>
                    <a:pt x="527307" y="407826"/>
                  </a:lnTo>
                  <a:lnTo>
                    <a:pt x="527307" y="567859"/>
                  </a:lnTo>
                  <a:lnTo>
                    <a:pt x="532477" y="567859"/>
                  </a:lnTo>
                  <a:lnTo>
                    <a:pt x="537647" y="567859"/>
                  </a:lnTo>
                  <a:lnTo>
                    <a:pt x="542816" y="567859"/>
                  </a:lnTo>
                  <a:lnTo>
                    <a:pt x="547986" y="567859"/>
                  </a:lnTo>
                  <a:lnTo>
                    <a:pt x="547986" y="733055"/>
                  </a:lnTo>
                  <a:lnTo>
                    <a:pt x="553156" y="733055"/>
                  </a:lnTo>
                  <a:lnTo>
                    <a:pt x="558326" y="733055"/>
                  </a:lnTo>
                  <a:lnTo>
                    <a:pt x="563495" y="733055"/>
                  </a:lnTo>
                  <a:lnTo>
                    <a:pt x="568665" y="733055"/>
                  </a:lnTo>
                  <a:lnTo>
                    <a:pt x="573835" y="733055"/>
                  </a:lnTo>
                  <a:lnTo>
                    <a:pt x="579004" y="733055"/>
                  </a:lnTo>
                  <a:lnTo>
                    <a:pt x="584174" y="733055"/>
                  </a:lnTo>
                  <a:lnTo>
                    <a:pt x="589344" y="733055"/>
                  </a:lnTo>
                  <a:lnTo>
                    <a:pt x="594513" y="733055"/>
                  </a:lnTo>
                  <a:lnTo>
                    <a:pt x="599683" y="733055"/>
                  </a:lnTo>
                  <a:lnTo>
                    <a:pt x="604853" y="733055"/>
                  </a:lnTo>
                  <a:lnTo>
                    <a:pt x="610022" y="733055"/>
                  </a:lnTo>
                  <a:lnTo>
                    <a:pt x="615192" y="733055"/>
                  </a:lnTo>
                  <a:lnTo>
                    <a:pt x="620362" y="733055"/>
                  </a:lnTo>
                  <a:lnTo>
                    <a:pt x="625531" y="733055"/>
                  </a:lnTo>
                  <a:lnTo>
                    <a:pt x="630701" y="733055"/>
                  </a:lnTo>
                  <a:lnTo>
                    <a:pt x="630701" y="815652"/>
                  </a:lnTo>
                  <a:lnTo>
                    <a:pt x="630701" y="815652"/>
                  </a:lnTo>
                  <a:lnTo>
                    <a:pt x="635871" y="815652"/>
                  </a:lnTo>
                  <a:lnTo>
                    <a:pt x="641040" y="815652"/>
                  </a:lnTo>
                  <a:lnTo>
                    <a:pt x="646210" y="815652"/>
                  </a:lnTo>
                  <a:lnTo>
                    <a:pt x="651380" y="815652"/>
                  </a:lnTo>
                  <a:lnTo>
                    <a:pt x="656550" y="815652"/>
                  </a:lnTo>
                  <a:lnTo>
                    <a:pt x="661719" y="815652"/>
                  </a:lnTo>
                  <a:lnTo>
                    <a:pt x="666889" y="815652"/>
                  </a:lnTo>
                  <a:lnTo>
                    <a:pt x="672059" y="815652"/>
                  </a:lnTo>
                  <a:lnTo>
                    <a:pt x="677228" y="815652"/>
                  </a:lnTo>
                  <a:lnTo>
                    <a:pt x="677228" y="975686"/>
                  </a:lnTo>
                  <a:lnTo>
                    <a:pt x="682398" y="975686"/>
                  </a:lnTo>
                  <a:lnTo>
                    <a:pt x="687568" y="975686"/>
                  </a:lnTo>
                  <a:lnTo>
                    <a:pt x="692737" y="975686"/>
                  </a:lnTo>
                  <a:lnTo>
                    <a:pt x="697907" y="975686"/>
                  </a:lnTo>
                  <a:lnTo>
                    <a:pt x="703077" y="975686"/>
                  </a:lnTo>
                  <a:lnTo>
                    <a:pt x="708246" y="975686"/>
                  </a:lnTo>
                  <a:lnTo>
                    <a:pt x="713416" y="975686"/>
                  </a:lnTo>
                  <a:lnTo>
                    <a:pt x="713416" y="975686"/>
                  </a:lnTo>
                  <a:lnTo>
                    <a:pt x="713416" y="815652"/>
                  </a:lnTo>
                  <a:lnTo>
                    <a:pt x="718586" y="815652"/>
                  </a:lnTo>
                  <a:lnTo>
                    <a:pt x="723755" y="815652"/>
                  </a:lnTo>
                  <a:lnTo>
                    <a:pt x="728925" y="815652"/>
                  </a:lnTo>
                  <a:lnTo>
                    <a:pt x="734095" y="815652"/>
                  </a:lnTo>
                  <a:lnTo>
                    <a:pt x="739264" y="815652"/>
                  </a:lnTo>
                  <a:lnTo>
                    <a:pt x="744434" y="815652"/>
                  </a:lnTo>
                  <a:lnTo>
                    <a:pt x="749604" y="815652"/>
                  </a:lnTo>
                  <a:lnTo>
                    <a:pt x="754774" y="815652"/>
                  </a:lnTo>
                  <a:lnTo>
                    <a:pt x="759943" y="815652"/>
                  </a:lnTo>
                  <a:lnTo>
                    <a:pt x="765113" y="815652"/>
                  </a:lnTo>
                  <a:lnTo>
                    <a:pt x="770283" y="815652"/>
                  </a:lnTo>
                  <a:lnTo>
                    <a:pt x="775452" y="815652"/>
                  </a:lnTo>
                  <a:lnTo>
                    <a:pt x="780622" y="815652"/>
                  </a:lnTo>
                  <a:lnTo>
                    <a:pt x="785792" y="815652"/>
                  </a:lnTo>
                  <a:lnTo>
                    <a:pt x="790961" y="815652"/>
                  </a:lnTo>
                  <a:lnTo>
                    <a:pt x="796131" y="815652"/>
                  </a:lnTo>
                  <a:lnTo>
                    <a:pt x="801301" y="815652"/>
                  </a:lnTo>
                  <a:lnTo>
                    <a:pt x="806470" y="815652"/>
                  </a:lnTo>
                  <a:lnTo>
                    <a:pt x="811640" y="815652"/>
                  </a:lnTo>
                  <a:lnTo>
                    <a:pt x="811640" y="733055"/>
                  </a:lnTo>
                  <a:lnTo>
                    <a:pt x="816810" y="733055"/>
                  </a:lnTo>
                  <a:lnTo>
                    <a:pt x="821979" y="733055"/>
                  </a:lnTo>
                  <a:lnTo>
                    <a:pt x="827149" y="733055"/>
                  </a:lnTo>
                  <a:lnTo>
                    <a:pt x="832319" y="733055"/>
                  </a:lnTo>
                  <a:lnTo>
                    <a:pt x="837489" y="733055"/>
                  </a:lnTo>
                  <a:lnTo>
                    <a:pt x="842658" y="733055"/>
                  </a:lnTo>
                  <a:lnTo>
                    <a:pt x="847828" y="733055"/>
                  </a:lnTo>
                  <a:lnTo>
                    <a:pt x="852998" y="733055"/>
                  </a:lnTo>
                  <a:lnTo>
                    <a:pt x="858167" y="733055"/>
                  </a:lnTo>
                  <a:lnTo>
                    <a:pt x="863337" y="733055"/>
                  </a:lnTo>
                  <a:lnTo>
                    <a:pt x="868507" y="733055"/>
                  </a:lnTo>
                  <a:lnTo>
                    <a:pt x="873676" y="733055"/>
                  </a:lnTo>
                  <a:lnTo>
                    <a:pt x="878846" y="733055"/>
                  </a:lnTo>
                  <a:lnTo>
                    <a:pt x="884016" y="733055"/>
                  </a:lnTo>
                  <a:lnTo>
                    <a:pt x="884016" y="567859"/>
                  </a:lnTo>
                  <a:lnTo>
                    <a:pt x="884016" y="490424"/>
                  </a:lnTo>
                  <a:lnTo>
                    <a:pt x="889185" y="490424"/>
                  </a:lnTo>
                  <a:lnTo>
                    <a:pt x="894355" y="490424"/>
                  </a:lnTo>
                  <a:lnTo>
                    <a:pt x="899525" y="490424"/>
                  </a:lnTo>
                  <a:lnTo>
                    <a:pt x="904694" y="490424"/>
                  </a:lnTo>
                  <a:lnTo>
                    <a:pt x="909864" y="490424"/>
                  </a:lnTo>
                  <a:lnTo>
                    <a:pt x="920203" y="490424"/>
                  </a:lnTo>
                  <a:lnTo>
                    <a:pt x="925373" y="490424"/>
                  </a:lnTo>
                  <a:lnTo>
                    <a:pt x="930543" y="490424"/>
                  </a:lnTo>
                  <a:lnTo>
                    <a:pt x="935713" y="490424"/>
                  </a:lnTo>
                  <a:lnTo>
                    <a:pt x="940882" y="490424"/>
                  </a:lnTo>
                  <a:lnTo>
                    <a:pt x="946052" y="490424"/>
                  </a:lnTo>
                  <a:lnTo>
                    <a:pt x="951222" y="490424"/>
                  </a:lnTo>
                  <a:lnTo>
                    <a:pt x="956391" y="490424"/>
                  </a:lnTo>
                  <a:lnTo>
                    <a:pt x="961561" y="490424"/>
                  </a:lnTo>
                  <a:lnTo>
                    <a:pt x="961561" y="407826"/>
                  </a:lnTo>
                  <a:lnTo>
                    <a:pt x="966731" y="407826"/>
                  </a:lnTo>
                  <a:lnTo>
                    <a:pt x="971900" y="407826"/>
                  </a:lnTo>
                  <a:lnTo>
                    <a:pt x="977070" y="407826"/>
                  </a:lnTo>
                  <a:lnTo>
                    <a:pt x="982240" y="407826"/>
                  </a:lnTo>
                  <a:lnTo>
                    <a:pt x="987409" y="407826"/>
                  </a:lnTo>
                  <a:lnTo>
                    <a:pt x="992579" y="407826"/>
                  </a:lnTo>
                  <a:lnTo>
                    <a:pt x="997749" y="407826"/>
                  </a:lnTo>
                  <a:lnTo>
                    <a:pt x="1002918" y="407826"/>
                  </a:lnTo>
                  <a:lnTo>
                    <a:pt x="1008088" y="407826"/>
                  </a:lnTo>
                  <a:lnTo>
                    <a:pt x="1013258" y="407826"/>
                  </a:lnTo>
                  <a:lnTo>
                    <a:pt x="1018427" y="407826"/>
                  </a:lnTo>
                  <a:lnTo>
                    <a:pt x="1023597" y="407826"/>
                  </a:lnTo>
                  <a:lnTo>
                    <a:pt x="1028767" y="407826"/>
                  </a:lnTo>
                  <a:lnTo>
                    <a:pt x="1033937" y="407826"/>
                  </a:lnTo>
                  <a:lnTo>
                    <a:pt x="1039106" y="407826"/>
                  </a:lnTo>
                  <a:lnTo>
                    <a:pt x="1044276" y="407826"/>
                  </a:lnTo>
                  <a:lnTo>
                    <a:pt x="1049446" y="407826"/>
                  </a:lnTo>
                  <a:lnTo>
                    <a:pt x="1054615" y="407826"/>
                  </a:lnTo>
                  <a:lnTo>
                    <a:pt x="1059785" y="407826"/>
                  </a:lnTo>
                  <a:lnTo>
                    <a:pt x="1064955" y="407826"/>
                  </a:lnTo>
                  <a:lnTo>
                    <a:pt x="1064955" y="325228"/>
                  </a:lnTo>
                  <a:lnTo>
                    <a:pt x="1070124" y="325228"/>
                  </a:lnTo>
                  <a:lnTo>
                    <a:pt x="1075294" y="325228"/>
                  </a:lnTo>
                  <a:lnTo>
                    <a:pt x="1080464" y="325228"/>
                  </a:lnTo>
                  <a:lnTo>
                    <a:pt x="1085633" y="325228"/>
                  </a:lnTo>
                  <a:lnTo>
                    <a:pt x="1090803" y="325228"/>
                  </a:lnTo>
                  <a:lnTo>
                    <a:pt x="1095973" y="325228"/>
                  </a:lnTo>
                  <a:lnTo>
                    <a:pt x="1101142" y="325228"/>
                  </a:lnTo>
                  <a:lnTo>
                    <a:pt x="1106312" y="325228"/>
                  </a:lnTo>
                  <a:lnTo>
                    <a:pt x="1111482" y="325228"/>
                  </a:lnTo>
                  <a:lnTo>
                    <a:pt x="1116652" y="325228"/>
                  </a:lnTo>
                  <a:lnTo>
                    <a:pt x="1121821" y="325228"/>
                  </a:lnTo>
                  <a:lnTo>
                    <a:pt x="1126991" y="242630"/>
                  </a:lnTo>
                  <a:lnTo>
                    <a:pt x="1132161" y="242630"/>
                  </a:lnTo>
                  <a:lnTo>
                    <a:pt x="1137330" y="242630"/>
                  </a:lnTo>
                  <a:lnTo>
                    <a:pt x="1142500" y="242630"/>
                  </a:lnTo>
                  <a:lnTo>
                    <a:pt x="1147670" y="242630"/>
                  </a:lnTo>
                  <a:lnTo>
                    <a:pt x="1152839" y="242630"/>
                  </a:lnTo>
                  <a:lnTo>
                    <a:pt x="1158009" y="242630"/>
                  </a:lnTo>
                  <a:lnTo>
                    <a:pt x="1163179" y="242630"/>
                  </a:lnTo>
                  <a:lnTo>
                    <a:pt x="1168348" y="242630"/>
                  </a:lnTo>
                  <a:lnTo>
                    <a:pt x="1173518" y="242630"/>
                  </a:lnTo>
                  <a:lnTo>
                    <a:pt x="1178688" y="242630"/>
                  </a:lnTo>
                  <a:lnTo>
                    <a:pt x="1183857" y="242630"/>
                  </a:lnTo>
                  <a:lnTo>
                    <a:pt x="1189027" y="242630"/>
                  </a:lnTo>
                  <a:lnTo>
                    <a:pt x="1194197" y="242630"/>
                  </a:lnTo>
                  <a:lnTo>
                    <a:pt x="1194197" y="160033"/>
                  </a:lnTo>
                  <a:lnTo>
                    <a:pt x="1199366" y="160033"/>
                  </a:lnTo>
                  <a:lnTo>
                    <a:pt x="1199366" y="82597"/>
                  </a:lnTo>
                  <a:lnTo>
                    <a:pt x="1204536" y="82597"/>
                  </a:lnTo>
                  <a:lnTo>
                    <a:pt x="1204536" y="0"/>
                  </a:lnTo>
                  <a:lnTo>
                    <a:pt x="1209706" y="0"/>
                  </a:lnTo>
                  <a:lnTo>
                    <a:pt x="1214876" y="0"/>
                  </a:lnTo>
                  <a:lnTo>
                    <a:pt x="1220045" y="0"/>
                  </a:lnTo>
                  <a:lnTo>
                    <a:pt x="1225215" y="0"/>
                  </a:lnTo>
                  <a:lnTo>
                    <a:pt x="1230385" y="0"/>
                  </a:lnTo>
                  <a:lnTo>
                    <a:pt x="1235554" y="0"/>
                  </a:lnTo>
                  <a:lnTo>
                    <a:pt x="1240724" y="0"/>
                  </a:lnTo>
                  <a:lnTo>
                    <a:pt x="1245894" y="0"/>
                  </a:lnTo>
                  <a:lnTo>
                    <a:pt x="1245894" y="0"/>
                  </a:lnTo>
                  <a:lnTo>
                    <a:pt x="1251063" y="82597"/>
                  </a:lnTo>
                  <a:lnTo>
                    <a:pt x="1256233" y="82597"/>
                  </a:lnTo>
                  <a:lnTo>
                    <a:pt x="1261403" y="82597"/>
                  </a:lnTo>
                  <a:lnTo>
                    <a:pt x="1266572" y="82597"/>
                  </a:lnTo>
                  <a:lnTo>
                    <a:pt x="1271742" y="82597"/>
                  </a:lnTo>
                  <a:lnTo>
                    <a:pt x="1276912" y="82597"/>
                  </a:lnTo>
                  <a:lnTo>
                    <a:pt x="1282081" y="82597"/>
                  </a:lnTo>
                  <a:lnTo>
                    <a:pt x="1287251" y="82597"/>
                  </a:lnTo>
                  <a:lnTo>
                    <a:pt x="1287251" y="160033"/>
                  </a:lnTo>
                  <a:lnTo>
                    <a:pt x="1292421" y="160033"/>
                  </a:lnTo>
                  <a:lnTo>
                    <a:pt x="1297590" y="160033"/>
                  </a:lnTo>
                  <a:lnTo>
                    <a:pt x="1302760" y="160033"/>
                  </a:lnTo>
                  <a:lnTo>
                    <a:pt x="1307930" y="160033"/>
                  </a:lnTo>
                  <a:lnTo>
                    <a:pt x="1313100" y="160033"/>
                  </a:lnTo>
                  <a:lnTo>
                    <a:pt x="1318269" y="160033"/>
                  </a:lnTo>
                  <a:lnTo>
                    <a:pt x="1323439" y="160033"/>
                  </a:lnTo>
                  <a:lnTo>
                    <a:pt x="1328609" y="160033"/>
                  </a:lnTo>
                  <a:lnTo>
                    <a:pt x="1333778" y="160033"/>
                  </a:lnTo>
                  <a:lnTo>
                    <a:pt x="1333778" y="123896"/>
                  </a:lnTo>
                  <a:lnTo>
                    <a:pt x="1338948" y="123896"/>
                  </a:lnTo>
                  <a:lnTo>
                    <a:pt x="1344118" y="123896"/>
                  </a:lnTo>
                  <a:lnTo>
                    <a:pt x="1349287" y="123896"/>
                  </a:lnTo>
                  <a:lnTo>
                    <a:pt x="1349287" y="160033"/>
                  </a:lnTo>
                  <a:lnTo>
                    <a:pt x="1354457" y="160033"/>
                  </a:lnTo>
                  <a:lnTo>
                    <a:pt x="1359627" y="160033"/>
                  </a:lnTo>
                  <a:lnTo>
                    <a:pt x="1364796" y="160033"/>
                  </a:lnTo>
                  <a:lnTo>
                    <a:pt x="1364796" y="201332"/>
                  </a:lnTo>
                  <a:lnTo>
                    <a:pt x="1375136" y="201332"/>
                  </a:lnTo>
                  <a:lnTo>
                    <a:pt x="1380305" y="242630"/>
                  </a:lnTo>
                  <a:lnTo>
                    <a:pt x="1385475" y="242630"/>
                  </a:lnTo>
                  <a:lnTo>
                    <a:pt x="1390645" y="242630"/>
                  </a:lnTo>
                  <a:lnTo>
                    <a:pt x="1395815" y="242630"/>
                  </a:lnTo>
                  <a:lnTo>
                    <a:pt x="1400984" y="242630"/>
                  </a:lnTo>
                  <a:lnTo>
                    <a:pt x="1406154" y="242630"/>
                  </a:lnTo>
                  <a:lnTo>
                    <a:pt x="1411324" y="242630"/>
                  </a:lnTo>
                  <a:lnTo>
                    <a:pt x="1416493" y="242630"/>
                  </a:lnTo>
                  <a:lnTo>
                    <a:pt x="1421663" y="242630"/>
                  </a:lnTo>
                  <a:lnTo>
                    <a:pt x="1426833" y="242630"/>
                  </a:lnTo>
                  <a:lnTo>
                    <a:pt x="1426833" y="325228"/>
                  </a:lnTo>
                  <a:lnTo>
                    <a:pt x="1432002" y="325228"/>
                  </a:lnTo>
                  <a:lnTo>
                    <a:pt x="1437172" y="325228"/>
                  </a:lnTo>
                  <a:lnTo>
                    <a:pt x="1437172" y="407826"/>
                  </a:lnTo>
                  <a:lnTo>
                    <a:pt x="1442342" y="407826"/>
                  </a:lnTo>
                  <a:lnTo>
                    <a:pt x="1447511" y="490424"/>
                  </a:lnTo>
                  <a:lnTo>
                    <a:pt x="1452681" y="490424"/>
                  </a:lnTo>
                  <a:lnTo>
                    <a:pt x="1452681" y="567859"/>
                  </a:lnTo>
                  <a:lnTo>
                    <a:pt x="1457851" y="567859"/>
                  </a:lnTo>
                  <a:lnTo>
                    <a:pt x="1463020" y="567859"/>
                  </a:lnTo>
                  <a:lnTo>
                    <a:pt x="1468190" y="567859"/>
                  </a:lnTo>
                  <a:lnTo>
                    <a:pt x="1473360" y="567859"/>
                  </a:lnTo>
                  <a:lnTo>
                    <a:pt x="1478529" y="567859"/>
                  </a:lnTo>
                  <a:lnTo>
                    <a:pt x="1483699" y="567859"/>
                  </a:lnTo>
                  <a:lnTo>
                    <a:pt x="1488869" y="567859"/>
                  </a:lnTo>
                  <a:lnTo>
                    <a:pt x="1494039" y="567859"/>
                  </a:lnTo>
                  <a:lnTo>
                    <a:pt x="1499208" y="567859"/>
                  </a:lnTo>
                  <a:lnTo>
                    <a:pt x="1499208" y="650457"/>
                  </a:lnTo>
                  <a:lnTo>
                    <a:pt x="1499208" y="733055"/>
                  </a:lnTo>
                  <a:lnTo>
                    <a:pt x="1504378" y="733055"/>
                  </a:lnTo>
                  <a:lnTo>
                    <a:pt x="1504378" y="815652"/>
                  </a:lnTo>
                  <a:lnTo>
                    <a:pt x="1504378" y="856951"/>
                  </a:lnTo>
                  <a:lnTo>
                    <a:pt x="1509548" y="893088"/>
                  </a:lnTo>
                  <a:lnTo>
                    <a:pt x="1514717" y="893088"/>
                  </a:lnTo>
                  <a:lnTo>
                    <a:pt x="1519887" y="893088"/>
                  </a:lnTo>
                  <a:lnTo>
                    <a:pt x="1519887" y="955036"/>
                  </a:lnTo>
                  <a:lnTo>
                    <a:pt x="1525057" y="934387"/>
                  </a:lnTo>
                  <a:lnTo>
                    <a:pt x="1525057" y="1016984"/>
                  </a:lnTo>
                  <a:lnTo>
                    <a:pt x="1525057" y="1058283"/>
                  </a:lnTo>
                  <a:lnTo>
                    <a:pt x="1525057" y="1099582"/>
                  </a:lnTo>
                  <a:lnTo>
                    <a:pt x="1530226" y="1099582"/>
                  </a:lnTo>
                  <a:lnTo>
                    <a:pt x="1530226" y="1182180"/>
                  </a:lnTo>
                  <a:lnTo>
                    <a:pt x="1535396" y="1182180"/>
                  </a:lnTo>
                  <a:lnTo>
                    <a:pt x="1540566" y="1182180"/>
                  </a:lnTo>
                  <a:lnTo>
                    <a:pt x="1540566" y="1223479"/>
                  </a:lnTo>
                  <a:lnTo>
                    <a:pt x="1545735" y="1223479"/>
                  </a:lnTo>
                  <a:lnTo>
                    <a:pt x="1550905" y="1223479"/>
                  </a:lnTo>
                  <a:lnTo>
                    <a:pt x="1556075" y="1223479"/>
                  </a:lnTo>
                  <a:lnTo>
                    <a:pt x="1556075" y="1223479"/>
                  </a:lnTo>
                  <a:lnTo>
                    <a:pt x="1561244" y="1182180"/>
                  </a:lnTo>
                  <a:lnTo>
                    <a:pt x="1566414" y="1182180"/>
                  </a:lnTo>
                  <a:lnTo>
                    <a:pt x="1571584" y="1182180"/>
                  </a:lnTo>
                  <a:lnTo>
                    <a:pt x="1576753" y="1182180"/>
                  </a:lnTo>
                  <a:lnTo>
                    <a:pt x="1581923" y="1182180"/>
                  </a:lnTo>
                  <a:lnTo>
                    <a:pt x="1587093" y="1182180"/>
                  </a:lnTo>
                  <a:lnTo>
                    <a:pt x="1592263" y="1182180"/>
                  </a:lnTo>
                  <a:lnTo>
                    <a:pt x="1597432" y="1182180"/>
                  </a:lnTo>
                  <a:lnTo>
                    <a:pt x="1602602" y="1182180"/>
                  </a:lnTo>
                  <a:lnTo>
                    <a:pt x="1607772" y="1182180"/>
                  </a:lnTo>
                  <a:lnTo>
                    <a:pt x="1612941" y="1182180"/>
                  </a:lnTo>
                  <a:lnTo>
                    <a:pt x="1618111" y="1182180"/>
                  </a:lnTo>
                  <a:lnTo>
                    <a:pt x="1623281" y="1182180"/>
                  </a:lnTo>
                  <a:lnTo>
                    <a:pt x="1628450" y="1182180"/>
                  </a:lnTo>
                  <a:lnTo>
                    <a:pt x="1628450" y="1140881"/>
                  </a:lnTo>
                  <a:lnTo>
                    <a:pt x="1633620" y="1140881"/>
                  </a:lnTo>
                  <a:lnTo>
                    <a:pt x="1638790" y="1140881"/>
                  </a:lnTo>
                  <a:lnTo>
                    <a:pt x="1643959" y="1140881"/>
                  </a:lnTo>
                  <a:lnTo>
                    <a:pt x="1649129" y="1140881"/>
                  </a:lnTo>
                  <a:lnTo>
                    <a:pt x="1654299" y="1140881"/>
                  </a:lnTo>
                  <a:lnTo>
                    <a:pt x="1659468" y="1140881"/>
                  </a:lnTo>
                  <a:lnTo>
                    <a:pt x="1664638" y="1140881"/>
                  </a:lnTo>
                  <a:lnTo>
                    <a:pt x="1669808" y="1140881"/>
                  </a:lnTo>
                  <a:lnTo>
                    <a:pt x="1669808" y="1099582"/>
                  </a:lnTo>
                  <a:lnTo>
                    <a:pt x="1674978" y="1099582"/>
                  </a:lnTo>
                  <a:lnTo>
                    <a:pt x="1674978" y="1140881"/>
                  </a:lnTo>
                  <a:lnTo>
                    <a:pt x="1680147" y="1140881"/>
                  </a:lnTo>
                  <a:lnTo>
                    <a:pt x="1685317" y="1182180"/>
                  </a:lnTo>
                  <a:lnTo>
                    <a:pt x="1690487" y="1259615"/>
                  </a:lnTo>
                  <a:lnTo>
                    <a:pt x="1695656" y="1259615"/>
                  </a:lnTo>
                  <a:lnTo>
                    <a:pt x="1700826" y="1259615"/>
                  </a:lnTo>
                  <a:lnTo>
                    <a:pt x="1705996" y="1259615"/>
                  </a:lnTo>
                  <a:lnTo>
                    <a:pt x="1705996" y="1342213"/>
                  </a:lnTo>
                  <a:lnTo>
                    <a:pt x="1711165" y="1342213"/>
                  </a:lnTo>
                  <a:lnTo>
                    <a:pt x="1716335" y="1342213"/>
                  </a:lnTo>
                  <a:lnTo>
                    <a:pt x="1721505" y="1342213"/>
                  </a:lnTo>
                  <a:lnTo>
                    <a:pt x="1726674" y="1342213"/>
                  </a:lnTo>
                  <a:lnTo>
                    <a:pt x="1731844" y="1342213"/>
                  </a:lnTo>
                  <a:lnTo>
                    <a:pt x="1737014" y="1342213"/>
                  </a:lnTo>
                  <a:lnTo>
                    <a:pt x="1742183" y="1342213"/>
                  </a:lnTo>
                  <a:lnTo>
                    <a:pt x="1747353" y="1342213"/>
                  </a:lnTo>
                  <a:lnTo>
                    <a:pt x="1752523" y="1342213"/>
                  </a:lnTo>
                  <a:lnTo>
                    <a:pt x="1762862" y="1342213"/>
                  </a:lnTo>
                  <a:lnTo>
                    <a:pt x="1768032" y="1342213"/>
                  </a:lnTo>
                  <a:lnTo>
                    <a:pt x="1773202" y="1342213"/>
                  </a:lnTo>
                  <a:lnTo>
                    <a:pt x="1778371" y="1342213"/>
                  </a:lnTo>
                  <a:lnTo>
                    <a:pt x="1783541" y="1342213"/>
                  </a:lnTo>
                  <a:lnTo>
                    <a:pt x="1788711" y="1342213"/>
                  </a:lnTo>
                  <a:lnTo>
                    <a:pt x="1793880" y="1342213"/>
                  </a:lnTo>
                  <a:lnTo>
                    <a:pt x="1799050" y="1342213"/>
                  </a:lnTo>
                  <a:lnTo>
                    <a:pt x="1799050" y="1337051"/>
                  </a:lnTo>
                  <a:lnTo>
                    <a:pt x="1804220" y="1337051"/>
                  </a:lnTo>
                  <a:lnTo>
                    <a:pt x="1809389" y="1337051"/>
                  </a:lnTo>
                  <a:lnTo>
                    <a:pt x="1814559" y="1337051"/>
                  </a:lnTo>
                  <a:lnTo>
                    <a:pt x="1819729" y="1337051"/>
                  </a:lnTo>
                  <a:lnTo>
                    <a:pt x="1824898" y="1337051"/>
                  </a:lnTo>
                  <a:lnTo>
                    <a:pt x="1830068" y="1337051"/>
                  </a:lnTo>
                  <a:lnTo>
                    <a:pt x="1835238" y="1337051"/>
                  </a:lnTo>
                  <a:lnTo>
                    <a:pt x="1840407" y="1337051"/>
                  </a:lnTo>
                  <a:lnTo>
                    <a:pt x="1845577" y="1337051"/>
                  </a:lnTo>
                  <a:lnTo>
                    <a:pt x="1850747" y="1337051"/>
                  </a:lnTo>
                  <a:lnTo>
                    <a:pt x="1850747" y="1326726"/>
                  </a:lnTo>
                  <a:lnTo>
                    <a:pt x="1855917" y="1326726"/>
                  </a:lnTo>
                  <a:lnTo>
                    <a:pt x="1861086" y="1326726"/>
                  </a:lnTo>
                  <a:lnTo>
                    <a:pt x="1866256" y="1326726"/>
                  </a:lnTo>
                  <a:lnTo>
                    <a:pt x="1871426" y="1326726"/>
                  </a:lnTo>
                  <a:lnTo>
                    <a:pt x="1876595" y="1326726"/>
                  </a:lnTo>
                  <a:lnTo>
                    <a:pt x="1881765" y="1326726"/>
                  </a:lnTo>
                  <a:lnTo>
                    <a:pt x="1886935" y="1326726"/>
                  </a:lnTo>
                  <a:lnTo>
                    <a:pt x="1892104" y="1326726"/>
                  </a:lnTo>
                  <a:lnTo>
                    <a:pt x="1897274" y="1326726"/>
                  </a:lnTo>
                  <a:lnTo>
                    <a:pt x="1902444" y="1326726"/>
                  </a:lnTo>
                  <a:lnTo>
                    <a:pt x="1902444" y="1300914"/>
                  </a:lnTo>
                  <a:lnTo>
                    <a:pt x="1907613" y="1300914"/>
                  </a:lnTo>
                  <a:lnTo>
                    <a:pt x="1912783" y="1300914"/>
                  </a:lnTo>
                  <a:lnTo>
                    <a:pt x="1917953" y="1300914"/>
                  </a:lnTo>
                  <a:lnTo>
                    <a:pt x="1923122" y="1300914"/>
                  </a:lnTo>
                  <a:lnTo>
                    <a:pt x="1928292" y="1300914"/>
                  </a:lnTo>
                  <a:lnTo>
                    <a:pt x="1933462" y="1300914"/>
                  </a:lnTo>
                  <a:lnTo>
                    <a:pt x="1938631" y="1300914"/>
                  </a:lnTo>
                  <a:lnTo>
                    <a:pt x="1943801" y="1300914"/>
                  </a:lnTo>
                  <a:lnTo>
                    <a:pt x="1948971" y="1300914"/>
                  </a:lnTo>
                  <a:lnTo>
                    <a:pt x="1954141" y="1300914"/>
                  </a:lnTo>
                  <a:lnTo>
                    <a:pt x="1959310" y="1300914"/>
                  </a:lnTo>
                  <a:lnTo>
                    <a:pt x="1964480" y="1300914"/>
                  </a:lnTo>
                  <a:lnTo>
                    <a:pt x="1969650" y="1300914"/>
                  </a:lnTo>
                  <a:lnTo>
                    <a:pt x="1974819" y="1300914"/>
                  </a:lnTo>
                  <a:lnTo>
                    <a:pt x="1979989" y="1300914"/>
                  </a:lnTo>
                  <a:lnTo>
                    <a:pt x="1985159" y="1285427"/>
                  </a:lnTo>
                  <a:lnTo>
                    <a:pt x="1990328" y="1285427"/>
                  </a:lnTo>
                  <a:lnTo>
                    <a:pt x="1995498" y="1285427"/>
                  </a:lnTo>
                  <a:lnTo>
                    <a:pt x="2000668" y="1285427"/>
                  </a:lnTo>
                  <a:lnTo>
                    <a:pt x="2005837" y="1285427"/>
                  </a:lnTo>
                  <a:lnTo>
                    <a:pt x="2011007" y="1285427"/>
                  </a:lnTo>
                  <a:lnTo>
                    <a:pt x="2011007" y="1300914"/>
                  </a:lnTo>
                  <a:lnTo>
                    <a:pt x="2016177" y="1300914"/>
                  </a:lnTo>
                  <a:lnTo>
                    <a:pt x="2021346" y="1300914"/>
                  </a:lnTo>
                  <a:lnTo>
                    <a:pt x="2026516" y="1300914"/>
                  </a:lnTo>
                  <a:lnTo>
                    <a:pt x="2031686" y="1300914"/>
                  </a:lnTo>
                  <a:lnTo>
                    <a:pt x="2036855" y="1300914"/>
                  </a:lnTo>
                  <a:lnTo>
                    <a:pt x="2042025" y="1300914"/>
                  </a:lnTo>
                  <a:lnTo>
                    <a:pt x="2047195" y="1300914"/>
                  </a:lnTo>
                  <a:lnTo>
                    <a:pt x="2052365" y="1300914"/>
                  </a:lnTo>
                  <a:lnTo>
                    <a:pt x="2057534" y="1259615"/>
                  </a:lnTo>
                  <a:lnTo>
                    <a:pt x="2062704" y="1259615"/>
                  </a:lnTo>
                  <a:lnTo>
                    <a:pt x="2067874" y="1259615"/>
                  </a:lnTo>
                  <a:lnTo>
                    <a:pt x="2067874" y="1182180"/>
                  </a:lnTo>
                  <a:lnTo>
                    <a:pt x="2067874" y="1140881"/>
                  </a:lnTo>
                  <a:lnTo>
                    <a:pt x="2067874" y="1058283"/>
                  </a:lnTo>
                  <a:lnTo>
                    <a:pt x="2067874" y="1058283"/>
                  </a:lnTo>
                  <a:lnTo>
                    <a:pt x="2073043" y="975686"/>
                  </a:lnTo>
                  <a:lnTo>
                    <a:pt x="2078213" y="893088"/>
                  </a:lnTo>
                  <a:lnTo>
                    <a:pt x="2078213" y="733055"/>
                  </a:lnTo>
                  <a:lnTo>
                    <a:pt x="2083383" y="733055"/>
                  </a:lnTo>
                  <a:lnTo>
                    <a:pt x="2083383" y="650457"/>
                  </a:lnTo>
                  <a:lnTo>
                    <a:pt x="2088552" y="650457"/>
                  </a:lnTo>
                  <a:lnTo>
                    <a:pt x="2088552" y="567859"/>
                  </a:lnTo>
                  <a:lnTo>
                    <a:pt x="2093722" y="567859"/>
                  </a:lnTo>
                  <a:lnTo>
                    <a:pt x="2098892" y="567859"/>
                  </a:lnTo>
                  <a:lnTo>
                    <a:pt x="2104061" y="567859"/>
                  </a:lnTo>
                  <a:lnTo>
                    <a:pt x="2109231" y="526560"/>
                  </a:lnTo>
                  <a:lnTo>
                    <a:pt x="2109231" y="490424"/>
                  </a:lnTo>
                  <a:lnTo>
                    <a:pt x="2114401" y="490424"/>
                  </a:lnTo>
                  <a:lnTo>
                    <a:pt x="2119570" y="490424"/>
                  </a:lnTo>
                  <a:lnTo>
                    <a:pt x="2119570" y="407826"/>
                  </a:lnTo>
                  <a:lnTo>
                    <a:pt x="2119570" y="325228"/>
                  </a:lnTo>
                  <a:lnTo>
                    <a:pt x="2124740" y="325228"/>
                  </a:lnTo>
                  <a:lnTo>
                    <a:pt x="2129910" y="325228"/>
                  </a:lnTo>
                  <a:lnTo>
                    <a:pt x="2129910" y="283929"/>
                  </a:lnTo>
                  <a:lnTo>
                    <a:pt x="2140249" y="283929"/>
                  </a:lnTo>
                  <a:lnTo>
                    <a:pt x="2145419" y="283929"/>
                  </a:lnTo>
                  <a:lnTo>
                    <a:pt x="2150589" y="242630"/>
                  </a:lnTo>
                  <a:lnTo>
                    <a:pt x="2155758" y="242630"/>
                  </a:lnTo>
                  <a:lnTo>
                    <a:pt x="2160928" y="242630"/>
                  </a:lnTo>
                  <a:lnTo>
                    <a:pt x="2166098" y="242630"/>
                  </a:lnTo>
                  <a:lnTo>
                    <a:pt x="2166098" y="283929"/>
                  </a:lnTo>
                  <a:lnTo>
                    <a:pt x="2171267" y="283929"/>
                  </a:lnTo>
                  <a:lnTo>
                    <a:pt x="2176437" y="283929"/>
                  </a:lnTo>
                  <a:lnTo>
                    <a:pt x="2181607" y="283929"/>
                  </a:lnTo>
                  <a:lnTo>
                    <a:pt x="2181607" y="325228"/>
                  </a:lnTo>
                  <a:lnTo>
                    <a:pt x="2186776" y="325228"/>
                  </a:lnTo>
                  <a:lnTo>
                    <a:pt x="2191946" y="325228"/>
                  </a:lnTo>
                  <a:lnTo>
                    <a:pt x="2197116" y="325228"/>
                  </a:lnTo>
                  <a:lnTo>
                    <a:pt x="2202285" y="325228"/>
                  </a:lnTo>
                  <a:lnTo>
                    <a:pt x="2207455" y="325228"/>
                  </a:lnTo>
                  <a:lnTo>
                    <a:pt x="2212625" y="325228"/>
                  </a:lnTo>
                  <a:lnTo>
                    <a:pt x="2217794" y="325228"/>
                  </a:lnTo>
                  <a:lnTo>
                    <a:pt x="2217794" y="283929"/>
                  </a:lnTo>
                  <a:lnTo>
                    <a:pt x="2217794" y="283929"/>
                  </a:lnTo>
                  <a:lnTo>
                    <a:pt x="2222964" y="283929"/>
                  </a:lnTo>
                  <a:lnTo>
                    <a:pt x="2228134" y="283929"/>
                  </a:lnTo>
                  <a:lnTo>
                    <a:pt x="2228134" y="242630"/>
                  </a:lnTo>
                  <a:lnTo>
                    <a:pt x="2233304" y="242630"/>
                  </a:lnTo>
                  <a:lnTo>
                    <a:pt x="2238473" y="242630"/>
                  </a:lnTo>
                  <a:lnTo>
                    <a:pt x="2243643" y="242630"/>
                  </a:lnTo>
                  <a:lnTo>
                    <a:pt x="2248813" y="242630"/>
                  </a:lnTo>
                  <a:lnTo>
                    <a:pt x="2248813" y="325228"/>
                  </a:lnTo>
                  <a:lnTo>
                    <a:pt x="2248813" y="407826"/>
                  </a:lnTo>
                  <a:lnTo>
                    <a:pt x="2253982" y="407826"/>
                  </a:lnTo>
                  <a:lnTo>
                    <a:pt x="2259152" y="490424"/>
                  </a:lnTo>
                  <a:lnTo>
                    <a:pt x="2264322" y="490424"/>
                  </a:lnTo>
                  <a:lnTo>
                    <a:pt x="2269491" y="490424"/>
                  </a:lnTo>
                  <a:lnTo>
                    <a:pt x="2274661" y="490424"/>
                  </a:lnTo>
                  <a:lnTo>
                    <a:pt x="2274661" y="567859"/>
                  </a:lnTo>
                  <a:lnTo>
                    <a:pt x="2279831" y="567859"/>
                  </a:lnTo>
                  <a:lnTo>
                    <a:pt x="2279831" y="567859"/>
                  </a:lnTo>
                  <a:lnTo>
                    <a:pt x="2279831" y="650457"/>
                  </a:lnTo>
                  <a:lnTo>
                    <a:pt x="2285000" y="650457"/>
                  </a:lnTo>
                  <a:lnTo>
                    <a:pt x="2290170" y="650457"/>
                  </a:lnTo>
                  <a:lnTo>
                    <a:pt x="2295340" y="650457"/>
                  </a:lnTo>
                  <a:lnTo>
                    <a:pt x="2300509" y="650457"/>
                  </a:lnTo>
                  <a:lnTo>
                    <a:pt x="2305679" y="650457"/>
                  </a:lnTo>
                  <a:lnTo>
                    <a:pt x="2305679" y="691756"/>
                  </a:lnTo>
                  <a:lnTo>
                    <a:pt x="2310849" y="691756"/>
                  </a:lnTo>
                  <a:lnTo>
                    <a:pt x="2316018" y="691756"/>
                  </a:lnTo>
                  <a:lnTo>
                    <a:pt x="2321188" y="691756"/>
                  </a:lnTo>
                  <a:lnTo>
                    <a:pt x="2326358" y="691756"/>
                  </a:lnTo>
                  <a:lnTo>
                    <a:pt x="2331528" y="691756"/>
                  </a:lnTo>
                  <a:lnTo>
                    <a:pt x="2341867" y="691756"/>
                  </a:lnTo>
                  <a:lnTo>
                    <a:pt x="2347037" y="691756"/>
                  </a:lnTo>
                  <a:lnTo>
                    <a:pt x="2352206" y="733055"/>
                  </a:lnTo>
                  <a:lnTo>
                    <a:pt x="2357376" y="733055"/>
                  </a:lnTo>
                  <a:lnTo>
                    <a:pt x="2362546" y="733055"/>
                  </a:lnTo>
                  <a:lnTo>
                    <a:pt x="2367715" y="733055"/>
                  </a:lnTo>
                  <a:lnTo>
                    <a:pt x="2367715" y="774354"/>
                  </a:lnTo>
                  <a:lnTo>
                    <a:pt x="2372885" y="774354"/>
                  </a:lnTo>
                  <a:lnTo>
                    <a:pt x="2372885" y="815652"/>
                  </a:lnTo>
                  <a:lnTo>
                    <a:pt x="2372885" y="893088"/>
                  </a:lnTo>
                  <a:lnTo>
                    <a:pt x="2372885" y="893088"/>
                  </a:lnTo>
                  <a:lnTo>
                    <a:pt x="2378055" y="893088"/>
                  </a:lnTo>
                  <a:lnTo>
                    <a:pt x="2383224" y="893088"/>
                  </a:lnTo>
                  <a:lnTo>
                    <a:pt x="2383224" y="975686"/>
                  </a:lnTo>
                  <a:lnTo>
                    <a:pt x="2388394" y="975686"/>
                  </a:lnTo>
                  <a:lnTo>
                    <a:pt x="2388394" y="1016984"/>
                  </a:lnTo>
                  <a:lnTo>
                    <a:pt x="2388394" y="1016984"/>
                  </a:lnTo>
                  <a:lnTo>
                    <a:pt x="2393564" y="1016984"/>
                  </a:lnTo>
                  <a:lnTo>
                    <a:pt x="2398733" y="1016984"/>
                  </a:lnTo>
                  <a:lnTo>
                    <a:pt x="2403903" y="1016984"/>
                  </a:lnTo>
                  <a:lnTo>
                    <a:pt x="2403903" y="1058283"/>
                  </a:lnTo>
                  <a:lnTo>
                    <a:pt x="2403903" y="1068608"/>
                  </a:lnTo>
                  <a:lnTo>
                    <a:pt x="2403903" y="1073770"/>
                  </a:lnTo>
                  <a:lnTo>
                    <a:pt x="2403903" y="1084095"/>
                  </a:lnTo>
                  <a:lnTo>
                    <a:pt x="2409073" y="1089258"/>
                  </a:lnTo>
                  <a:lnTo>
                    <a:pt x="2409073" y="1099582"/>
                  </a:lnTo>
                  <a:lnTo>
                    <a:pt x="2414243" y="1099582"/>
                  </a:lnTo>
                  <a:lnTo>
                    <a:pt x="2419412" y="1099582"/>
                  </a:lnTo>
                  <a:lnTo>
                    <a:pt x="2424582" y="1099582"/>
                  </a:lnTo>
                  <a:lnTo>
                    <a:pt x="2424582" y="1099582"/>
                  </a:lnTo>
                  <a:lnTo>
                    <a:pt x="2424582" y="1068608"/>
                  </a:lnTo>
                  <a:lnTo>
                    <a:pt x="2429752" y="1068608"/>
                  </a:lnTo>
                  <a:lnTo>
                    <a:pt x="2429752" y="1058283"/>
                  </a:lnTo>
                  <a:lnTo>
                    <a:pt x="2429752" y="1047959"/>
                  </a:lnTo>
                  <a:lnTo>
                    <a:pt x="2434921" y="1047959"/>
                  </a:lnTo>
                  <a:lnTo>
                    <a:pt x="2434921" y="1042796"/>
                  </a:lnTo>
                  <a:lnTo>
                    <a:pt x="2434921" y="1032472"/>
                  </a:lnTo>
                  <a:lnTo>
                    <a:pt x="2440091" y="1032472"/>
                  </a:lnTo>
                  <a:lnTo>
                    <a:pt x="2445261" y="1032472"/>
                  </a:lnTo>
                  <a:lnTo>
                    <a:pt x="2450430" y="1032472"/>
                  </a:lnTo>
                  <a:lnTo>
                    <a:pt x="2455600" y="1032472"/>
                  </a:lnTo>
                  <a:lnTo>
                    <a:pt x="2460770" y="1027309"/>
                  </a:lnTo>
                  <a:lnTo>
                    <a:pt x="2460770" y="1016984"/>
                  </a:lnTo>
                  <a:lnTo>
                    <a:pt x="2465939" y="1011822"/>
                  </a:lnTo>
                  <a:lnTo>
                    <a:pt x="2465939" y="986010"/>
                  </a:lnTo>
                  <a:lnTo>
                    <a:pt x="2471109" y="986010"/>
                  </a:lnTo>
                  <a:lnTo>
                    <a:pt x="2471109" y="975686"/>
                  </a:lnTo>
                  <a:lnTo>
                    <a:pt x="2476279" y="975686"/>
                  </a:lnTo>
                  <a:lnTo>
                    <a:pt x="2476279" y="986010"/>
                  </a:lnTo>
                  <a:lnTo>
                    <a:pt x="2481448" y="986010"/>
                  </a:lnTo>
                  <a:lnTo>
                    <a:pt x="2481448" y="975686"/>
                  </a:lnTo>
                  <a:lnTo>
                    <a:pt x="2481448" y="970523"/>
                  </a:lnTo>
                  <a:lnTo>
                    <a:pt x="2481448" y="975686"/>
                  </a:lnTo>
                  <a:lnTo>
                    <a:pt x="2486618" y="986010"/>
                  </a:lnTo>
                  <a:lnTo>
                    <a:pt x="2486618" y="991173"/>
                  </a:lnTo>
                  <a:lnTo>
                    <a:pt x="2486618" y="1001497"/>
                  </a:lnTo>
                  <a:lnTo>
                    <a:pt x="2486618" y="1001497"/>
                  </a:lnTo>
                  <a:lnTo>
                    <a:pt x="2491788" y="1001497"/>
                  </a:lnTo>
                  <a:lnTo>
                    <a:pt x="2491788" y="1011822"/>
                  </a:lnTo>
                  <a:lnTo>
                    <a:pt x="2496957" y="1011822"/>
                  </a:lnTo>
                  <a:lnTo>
                    <a:pt x="2496957" y="1001497"/>
                  </a:lnTo>
                  <a:lnTo>
                    <a:pt x="2496957" y="991173"/>
                  </a:lnTo>
                  <a:lnTo>
                    <a:pt x="2502127" y="986010"/>
                  </a:lnTo>
                  <a:lnTo>
                    <a:pt x="2502127" y="934387"/>
                  </a:lnTo>
                  <a:lnTo>
                    <a:pt x="2507297" y="929224"/>
                  </a:lnTo>
                  <a:lnTo>
                    <a:pt x="2507297" y="918900"/>
                  </a:lnTo>
                  <a:lnTo>
                    <a:pt x="2507297" y="913737"/>
                  </a:lnTo>
                  <a:lnTo>
                    <a:pt x="2512467" y="913737"/>
                  </a:lnTo>
                  <a:lnTo>
                    <a:pt x="2512467" y="903413"/>
                  </a:lnTo>
                  <a:lnTo>
                    <a:pt x="2517636" y="903413"/>
                  </a:lnTo>
                  <a:lnTo>
                    <a:pt x="2517636" y="903413"/>
                  </a:lnTo>
                  <a:lnTo>
                    <a:pt x="2517636" y="893088"/>
                  </a:lnTo>
                  <a:lnTo>
                    <a:pt x="2522806" y="887925"/>
                  </a:lnTo>
                  <a:lnTo>
                    <a:pt x="2527976" y="877601"/>
                  </a:lnTo>
                  <a:lnTo>
                    <a:pt x="2527976" y="836302"/>
                  </a:lnTo>
                  <a:lnTo>
                    <a:pt x="2533145" y="831140"/>
                  </a:lnTo>
                  <a:lnTo>
                    <a:pt x="2533145" y="820815"/>
                  </a:lnTo>
                  <a:lnTo>
                    <a:pt x="2533145" y="815652"/>
                  </a:lnTo>
                  <a:lnTo>
                    <a:pt x="2538315" y="820815"/>
                  </a:lnTo>
                  <a:lnTo>
                    <a:pt x="2538315" y="831140"/>
                  </a:lnTo>
                  <a:lnTo>
                    <a:pt x="2543485" y="831140"/>
                  </a:lnTo>
                  <a:lnTo>
                    <a:pt x="2548654" y="831140"/>
                  </a:lnTo>
                  <a:lnTo>
                    <a:pt x="2553824" y="831140"/>
                  </a:lnTo>
                  <a:lnTo>
                    <a:pt x="2558994" y="831140"/>
                  </a:lnTo>
                  <a:lnTo>
                    <a:pt x="2558994" y="820815"/>
                  </a:lnTo>
                  <a:lnTo>
                    <a:pt x="2558994" y="815652"/>
                  </a:lnTo>
                  <a:lnTo>
                    <a:pt x="2564163" y="815652"/>
                  </a:lnTo>
                  <a:lnTo>
                    <a:pt x="2569333" y="815652"/>
                  </a:lnTo>
                  <a:lnTo>
                    <a:pt x="2574503" y="815652"/>
                  </a:lnTo>
                  <a:lnTo>
                    <a:pt x="2579672" y="815652"/>
                  </a:lnTo>
                  <a:lnTo>
                    <a:pt x="2584842" y="815652"/>
                  </a:lnTo>
                  <a:lnTo>
                    <a:pt x="2590012" y="815652"/>
                  </a:lnTo>
                  <a:lnTo>
                    <a:pt x="2595181" y="815652"/>
                  </a:lnTo>
                  <a:lnTo>
                    <a:pt x="2600351" y="815652"/>
                  </a:lnTo>
                  <a:lnTo>
                    <a:pt x="2600351" y="831140"/>
                  </a:lnTo>
                  <a:lnTo>
                    <a:pt x="2605521" y="831140"/>
                  </a:lnTo>
                  <a:lnTo>
                    <a:pt x="2605521" y="846627"/>
                  </a:lnTo>
                  <a:lnTo>
                    <a:pt x="2605521" y="862114"/>
                  </a:lnTo>
                  <a:lnTo>
                    <a:pt x="2605521" y="877601"/>
                  </a:lnTo>
                  <a:lnTo>
                    <a:pt x="2610691" y="893088"/>
                  </a:lnTo>
                  <a:lnTo>
                    <a:pt x="2610691" y="913737"/>
                  </a:lnTo>
                  <a:lnTo>
                    <a:pt x="2610691" y="929224"/>
                  </a:lnTo>
                  <a:lnTo>
                    <a:pt x="2610691" y="944711"/>
                  </a:lnTo>
                  <a:lnTo>
                    <a:pt x="2615860" y="960199"/>
                  </a:lnTo>
                  <a:lnTo>
                    <a:pt x="2615860" y="975686"/>
                  </a:lnTo>
                  <a:lnTo>
                    <a:pt x="2615860" y="991173"/>
                  </a:lnTo>
                  <a:lnTo>
                    <a:pt x="2615860" y="1001497"/>
                  </a:lnTo>
                  <a:lnTo>
                    <a:pt x="2615860" y="1011822"/>
                  </a:lnTo>
                  <a:lnTo>
                    <a:pt x="2621030" y="1016984"/>
                  </a:lnTo>
                  <a:lnTo>
                    <a:pt x="2621030" y="1027309"/>
                  </a:lnTo>
                  <a:lnTo>
                    <a:pt x="2621030" y="1032472"/>
                  </a:lnTo>
                  <a:lnTo>
                    <a:pt x="2621030" y="1042796"/>
                  </a:lnTo>
                  <a:lnTo>
                    <a:pt x="2626200" y="1042796"/>
                  </a:lnTo>
                  <a:lnTo>
                    <a:pt x="2626200" y="1032472"/>
                  </a:lnTo>
                  <a:lnTo>
                    <a:pt x="2626200" y="1027309"/>
                  </a:lnTo>
                  <a:lnTo>
                    <a:pt x="2631369" y="1016984"/>
                  </a:lnTo>
                  <a:lnTo>
                    <a:pt x="2631369" y="991173"/>
                  </a:lnTo>
                  <a:lnTo>
                    <a:pt x="2636539" y="991173"/>
                  </a:lnTo>
                  <a:lnTo>
                    <a:pt x="2636539" y="986010"/>
                  </a:lnTo>
                  <a:lnTo>
                    <a:pt x="2636539" y="975686"/>
                  </a:lnTo>
                  <a:lnTo>
                    <a:pt x="2636539" y="970523"/>
                  </a:lnTo>
                  <a:lnTo>
                    <a:pt x="2636539" y="960199"/>
                  </a:lnTo>
                  <a:lnTo>
                    <a:pt x="2641709" y="949874"/>
                  </a:lnTo>
                  <a:lnTo>
                    <a:pt x="2641709" y="944711"/>
                  </a:lnTo>
                  <a:lnTo>
                    <a:pt x="2641709" y="934387"/>
                  </a:lnTo>
                  <a:lnTo>
                    <a:pt x="2641709" y="929224"/>
                  </a:lnTo>
                  <a:lnTo>
                    <a:pt x="2646878" y="929224"/>
                  </a:lnTo>
                  <a:lnTo>
                    <a:pt x="2646878" y="918900"/>
                  </a:lnTo>
                  <a:lnTo>
                    <a:pt x="2646878" y="913737"/>
                  </a:lnTo>
                  <a:lnTo>
                    <a:pt x="2652048" y="913737"/>
                  </a:lnTo>
                  <a:lnTo>
                    <a:pt x="2657218" y="913737"/>
                  </a:lnTo>
                  <a:lnTo>
                    <a:pt x="2662387" y="913737"/>
                  </a:lnTo>
                  <a:lnTo>
                    <a:pt x="2667557" y="913737"/>
                  </a:lnTo>
                  <a:lnTo>
                    <a:pt x="2672727" y="913737"/>
                  </a:lnTo>
                  <a:lnTo>
                    <a:pt x="2677896" y="913737"/>
                  </a:lnTo>
                  <a:lnTo>
                    <a:pt x="2683066" y="913737"/>
                  </a:lnTo>
                  <a:lnTo>
                    <a:pt x="2683066" y="929224"/>
                  </a:lnTo>
                  <a:lnTo>
                    <a:pt x="2688236" y="929224"/>
                  </a:lnTo>
                  <a:lnTo>
                    <a:pt x="2688236" y="934387"/>
                  </a:lnTo>
                  <a:lnTo>
                    <a:pt x="2688236" y="934387"/>
                  </a:lnTo>
                  <a:lnTo>
                    <a:pt x="2693406" y="934387"/>
                  </a:lnTo>
                  <a:lnTo>
                    <a:pt x="2698575" y="934387"/>
                  </a:lnTo>
                  <a:lnTo>
                    <a:pt x="2703745" y="934387"/>
                  </a:lnTo>
                  <a:lnTo>
                    <a:pt x="2708915" y="934387"/>
                  </a:lnTo>
                  <a:lnTo>
                    <a:pt x="2714084" y="934387"/>
                  </a:lnTo>
                  <a:lnTo>
                    <a:pt x="2719254" y="934387"/>
                  </a:lnTo>
                  <a:lnTo>
                    <a:pt x="2724424" y="934387"/>
                  </a:lnTo>
                  <a:lnTo>
                    <a:pt x="2729593" y="934387"/>
                  </a:lnTo>
                  <a:lnTo>
                    <a:pt x="2734763" y="934387"/>
                  </a:lnTo>
                  <a:lnTo>
                    <a:pt x="2739933" y="934387"/>
                  </a:lnTo>
                  <a:lnTo>
                    <a:pt x="2745102" y="934387"/>
                  </a:lnTo>
                  <a:lnTo>
                    <a:pt x="2750272" y="975686"/>
                  </a:lnTo>
                  <a:lnTo>
                    <a:pt x="2755442" y="975686"/>
                  </a:lnTo>
                  <a:lnTo>
                    <a:pt x="2760611" y="975686"/>
                  </a:lnTo>
                  <a:lnTo>
                    <a:pt x="2765781" y="975686"/>
                  </a:lnTo>
                  <a:lnTo>
                    <a:pt x="2765781" y="1016984"/>
                  </a:lnTo>
                  <a:lnTo>
                    <a:pt x="2770951" y="1016984"/>
                  </a:lnTo>
                  <a:lnTo>
                    <a:pt x="2776120" y="1016984"/>
                  </a:lnTo>
                  <a:lnTo>
                    <a:pt x="2781290" y="1016984"/>
                  </a:lnTo>
                  <a:lnTo>
                    <a:pt x="2786460" y="1016984"/>
                  </a:lnTo>
                  <a:lnTo>
                    <a:pt x="2791630" y="1016984"/>
                  </a:lnTo>
                  <a:lnTo>
                    <a:pt x="2796799" y="1016984"/>
                  </a:lnTo>
                  <a:lnTo>
                    <a:pt x="2801969" y="1016984"/>
                  </a:lnTo>
                  <a:lnTo>
                    <a:pt x="2807139" y="1016984"/>
                  </a:lnTo>
                  <a:lnTo>
                    <a:pt x="2812308" y="1016984"/>
                  </a:lnTo>
                  <a:lnTo>
                    <a:pt x="2817478" y="1027309"/>
                  </a:lnTo>
                  <a:lnTo>
                    <a:pt x="2817478" y="1032472"/>
                  </a:lnTo>
                  <a:lnTo>
                    <a:pt x="2817478" y="1042796"/>
                  </a:lnTo>
                  <a:lnTo>
                    <a:pt x="2817478" y="1047959"/>
                  </a:lnTo>
                  <a:lnTo>
                    <a:pt x="2817478" y="1058283"/>
                  </a:lnTo>
                  <a:lnTo>
                    <a:pt x="2822648" y="1058283"/>
                  </a:lnTo>
                  <a:lnTo>
                    <a:pt x="2827817" y="1058283"/>
                  </a:lnTo>
                  <a:lnTo>
                    <a:pt x="2827817" y="1068608"/>
                  </a:lnTo>
                  <a:lnTo>
                    <a:pt x="2827817" y="1084095"/>
                  </a:lnTo>
                  <a:lnTo>
                    <a:pt x="2827817" y="1089258"/>
                  </a:lnTo>
                  <a:lnTo>
                    <a:pt x="2827817" y="1099582"/>
                  </a:lnTo>
                  <a:lnTo>
                    <a:pt x="2832987" y="1099582"/>
                  </a:lnTo>
                  <a:lnTo>
                    <a:pt x="2832987" y="1104745"/>
                  </a:lnTo>
                  <a:lnTo>
                    <a:pt x="2832987" y="1115069"/>
                  </a:lnTo>
                  <a:lnTo>
                    <a:pt x="2832987" y="1125394"/>
                  </a:lnTo>
                  <a:lnTo>
                    <a:pt x="2832987" y="1130556"/>
                  </a:lnTo>
                  <a:lnTo>
                    <a:pt x="2838157" y="1140881"/>
                  </a:lnTo>
                  <a:lnTo>
                    <a:pt x="2838157" y="1146043"/>
                  </a:lnTo>
                  <a:lnTo>
                    <a:pt x="2848496" y="1156368"/>
                  </a:lnTo>
                  <a:lnTo>
                    <a:pt x="2848496" y="1161531"/>
                  </a:lnTo>
                  <a:lnTo>
                    <a:pt x="2848496" y="1171855"/>
                  </a:lnTo>
                  <a:lnTo>
                    <a:pt x="2848496" y="1182180"/>
                  </a:lnTo>
                  <a:lnTo>
                    <a:pt x="2853666" y="1182180"/>
                  </a:lnTo>
                  <a:lnTo>
                    <a:pt x="2858835" y="1182180"/>
                  </a:lnTo>
                  <a:lnTo>
                    <a:pt x="2864005" y="1182180"/>
                  </a:lnTo>
                  <a:lnTo>
                    <a:pt x="2869175" y="1182180"/>
                  </a:lnTo>
                  <a:lnTo>
                    <a:pt x="2869175" y="1187342"/>
                  </a:lnTo>
                  <a:lnTo>
                    <a:pt x="2874344" y="1187342"/>
                  </a:lnTo>
                  <a:lnTo>
                    <a:pt x="2874344" y="1197667"/>
                  </a:lnTo>
                  <a:lnTo>
                    <a:pt x="2874344" y="1202829"/>
                  </a:lnTo>
                  <a:lnTo>
                    <a:pt x="2879514" y="1213154"/>
                  </a:lnTo>
                  <a:lnTo>
                    <a:pt x="2879514" y="1223479"/>
                  </a:lnTo>
                  <a:lnTo>
                    <a:pt x="2884684" y="1223479"/>
                  </a:lnTo>
                  <a:lnTo>
                    <a:pt x="2889854" y="1223479"/>
                  </a:lnTo>
                  <a:lnTo>
                    <a:pt x="2889854" y="1228641"/>
                  </a:lnTo>
                  <a:lnTo>
                    <a:pt x="2889854" y="1238966"/>
                  </a:lnTo>
                  <a:lnTo>
                    <a:pt x="2895023" y="1238966"/>
                  </a:lnTo>
                  <a:lnTo>
                    <a:pt x="2900193" y="1238966"/>
                  </a:lnTo>
                  <a:lnTo>
                    <a:pt x="2905363" y="1238966"/>
                  </a:lnTo>
                  <a:lnTo>
                    <a:pt x="2905363" y="1228641"/>
                  </a:lnTo>
                  <a:lnTo>
                    <a:pt x="2905363" y="1223479"/>
                  </a:lnTo>
                  <a:lnTo>
                    <a:pt x="2910532" y="1223479"/>
                  </a:lnTo>
                  <a:lnTo>
                    <a:pt x="2915702" y="1223479"/>
                  </a:lnTo>
                  <a:lnTo>
                    <a:pt x="2920872" y="1223479"/>
                  </a:lnTo>
                  <a:lnTo>
                    <a:pt x="2926041" y="1223479"/>
                  </a:lnTo>
                  <a:lnTo>
                    <a:pt x="2931211" y="1223479"/>
                  </a:lnTo>
                  <a:lnTo>
                    <a:pt x="2931211" y="1228641"/>
                  </a:lnTo>
                  <a:lnTo>
                    <a:pt x="2936381" y="1228641"/>
                  </a:lnTo>
                  <a:lnTo>
                    <a:pt x="2941550" y="1228641"/>
                  </a:lnTo>
                  <a:lnTo>
                    <a:pt x="2941550" y="1238966"/>
                  </a:lnTo>
                  <a:lnTo>
                    <a:pt x="2941550" y="1244128"/>
                  </a:lnTo>
                  <a:lnTo>
                    <a:pt x="2946720" y="1249291"/>
                  </a:lnTo>
                  <a:lnTo>
                    <a:pt x="2946720" y="1254453"/>
                  </a:lnTo>
                  <a:lnTo>
                    <a:pt x="2946720" y="1259615"/>
                  </a:lnTo>
                  <a:lnTo>
                    <a:pt x="2946720" y="1259615"/>
                  </a:lnTo>
                  <a:lnTo>
                    <a:pt x="2951890" y="1259615"/>
                  </a:lnTo>
                  <a:lnTo>
                    <a:pt x="2957059" y="1259615"/>
                  </a:lnTo>
                  <a:lnTo>
                    <a:pt x="2962229" y="1259615"/>
                  </a:lnTo>
                  <a:lnTo>
                    <a:pt x="2962229" y="1275103"/>
                  </a:lnTo>
                  <a:lnTo>
                    <a:pt x="2967399" y="1280265"/>
                  </a:lnTo>
                  <a:lnTo>
                    <a:pt x="2967399" y="1285427"/>
                  </a:lnTo>
                  <a:lnTo>
                    <a:pt x="2972569" y="1285427"/>
                  </a:lnTo>
                  <a:lnTo>
                    <a:pt x="2972569" y="1290590"/>
                  </a:lnTo>
                  <a:lnTo>
                    <a:pt x="2972569" y="1295752"/>
                  </a:lnTo>
                  <a:lnTo>
                    <a:pt x="2972569" y="1300914"/>
                  </a:lnTo>
                  <a:lnTo>
                    <a:pt x="2977738" y="1300914"/>
                  </a:lnTo>
                  <a:lnTo>
                    <a:pt x="2982908" y="1300914"/>
                  </a:lnTo>
                  <a:lnTo>
                    <a:pt x="2982908" y="1306077"/>
                  </a:lnTo>
                  <a:lnTo>
                    <a:pt x="2982908" y="1311239"/>
                  </a:lnTo>
                  <a:lnTo>
                    <a:pt x="2988078" y="1316401"/>
                  </a:lnTo>
                  <a:lnTo>
                    <a:pt x="2988078" y="1321564"/>
                  </a:lnTo>
                  <a:lnTo>
                    <a:pt x="2988078" y="1326726"/>
                  </a:lnTo>
                  <a:lnTo>
                    <a:pt x="2988078" y="1331888"/>
                  </a:lnTo>
                  <a:lnTo>
                    <a:pt x="2993247" y="1337051"/>
                  </a:lnTo>
                  <a:lnTo>
                    <a:pt x="2993247" y="1342213"/>
                  </a:lnTo>
                  <a:lnTo>
                    <a:pt x="2993247" y="1347376"/>
                  </a:lnTo>
                  <a:lnTo>
                    <a:pt x="2993247" y="1352538"/>
                  </a:lnTo>
                  <a:lnTo>
                    <a:pt x="2993247" y="1357700"/>
                  </a:lnTo>
                  <a:lnTo>
                    <a:pt x="2998417" y="1357700"/>
                  </a:lnTo>
                  <a:lnTo>
                    <a:pt x="2998417" y="1362863"/>
                  </a:lnTo>
                  <a:lnTo>
                    <a:pt x="2998417" y="1368025"/>
                  </a:lnTo>
                  <a:lnTo>
                    <a:pt x="2998417" y="1373187"/>
                  </a:lnTo>
                  <a:lnTo>
                    <a:pt x="3003587" y="1373187"/>
                  </a:lnTo>
                  <a:lnTo>
                    <a:pt x="3003587" y="1378350"/>
                  </a:lnTo>
                  <a:lnTo>
                    <a:pt x="3003587" y="1383512"/>
                  </a:lnTo>
                  <a:lnTo>
                    <a:pt x="3003587" y="1388674"/>
                  </a:lnTo>
                  <a:lnTo>
                    <a:pt x="3008756" y="1388674"/>
                  </a:lnTo>
                  <a:lnTo>
                    <a:pt x="3008756" y="1393837"/>
                  </a:lnTo>
                  <a:lnTo>
                    <a:pt x="3008756" y="1398999"/>
                  </a:lnTo>
                  <a:lnTo>
                    <a:pt x="3013926" y="1398999"/>
                  </a:lnTo>
                  <a:lnTo>
                    <a:pt x="3013926" y="1404162"/>
                  </a:lnTo>
                  <a:lnTo>
                    <a:pt x="3013926" y="1409324"/>
                  </a:lnTo>
                  <a:lnTo>
                    <a:pt x="3019096" y="1409324"/>
                  </a:lnTo>
                  <a:lnTo>
                    <a:pt x="3019096" y="1414486"/>
                  </a:lnTo>
                  <a:lnTo>
                    <a:pt x="3024265" y="1414486"/>
                  </a:lnTo>
                  <a:lnTo>
                    <a:pt x="3024265" y="1419649"/>
                  </a:lnTo>
                  <a:lnTo>
                    <a:pt x="3024265" y="1435136"/>
                  </a:lnTo>
                  <a:lnTo>
                    <a:pt x="3024265" y="1450650"/>
                  </a:lnTo>
                  <a:lnTo>
                    <a:pt x="3024265" y="1466137"/>
                  </a:lnTo>
                  <a:lnTo>
                    <a:pt x="3024265" y="1481624"/>
                  </a:lnTo>
                </a:path>
              </a:pathLst>
            </a:custGeom>
            <a:ln w="15491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127655" y="3981074"/>
            <a:ext cx="188595" cy="18211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80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200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4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180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160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4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140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120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4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75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80</a:t>
            </a:r>
            <a:endParaRPr sz="75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60</a:t>
            </a:r>
            <a:endParaRPr sz="75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40</a:t>
            </a:r>
            <a:endParaRPr sz="75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85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20</a:t>
            </a:r>
            <a:endParaRPr sz="75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5"/>
              </a:spcBef>
            </a:pPr>
            <a:r>
              <a:rPr dirty="0" sz="750" spc="-50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231596" y="5773418"/>
            <a:ext cx="33401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09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10428" y="5773418"/>
            <a:ext cx="33337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389777" y="5773418"/>
            <a:ext cx="33337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15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969127" y="5773418"/>
            <a:ext cx="33337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548437" y="5773418"/>
            <a:ext cx="1247775" cy="374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91185" algn="l"/>
              </a:tabLst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21</a:t>
            </a: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	Jan-</a:t>
            </a: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000135" y="4853089"/>
            <a:ext cx="135255" cy="14097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750" spc="-25" b="1">
                <a:solidFill>
                  <a:srgbClr val="093154"/>
                </a:solidFill>
                <a:latin typeface="Arial"/>
                <a:cs typeface="Arial"/>
              </a:rPr>
              <a:t>$/t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299071" cy="316992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7903" y="579704"/>
            <a:ext cx="4182364" cy="244144"/>
          </a:xfrm>
          <a:prstGeom prst="rect">
            <a:avLst/>
          </a:prstGeom>
        </p:spPr>
      </p:pic>
      <p:grpSp>
        <p:nvGrpSpPr>
          <p:cNvPr id="49" name="object 49" descr=""/>
          <p:cNvGrpSpPr/>
          <p:nvPr/>
        </p:nvGrpSpPr>
        <p:grpSpPr>
          <a:xfrm>
            <a:off x="1096670" y="3499103"/>
            <a:ext cx="3857625" cy="487680"/>
            <a:chOff x="1096670" y="3499103"/>
            <a:chExt cx="3857625" cy="487680"/>
          </a:xfrm>
        </p:grpSpPr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6670" y="3499103"/>
              <a:ext cx="3857625" cy="2438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1104" y="3742943"/>
              <a:ext cx="1042720" cy="243839"/>
            </a:xfrm>
            <a:prstGeom prst="rect">
              <a:avLst/>
            </a:prstGeom>
          </p:spPr>
        </p:pic>
      </p:grpSp>
      <p:pic>
        <p:nvPicPr>
          <p:cNvPr id="52" name="object 5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7727" y="579704"/>
            <a:ext cx="3753230" cy="244144"/>
          </a:xfrm>
          <a:prstGeom prst="rect">
            <a:avLst/>
          </a:prstGeom>
        </p:spPr>
      </p:pic>
      <p:grpSp>
        <p:nvGrpSpPr>
          <p:cNvPr id="53" name="object 53" descr=""/>
          <p:cNvGrpSpPr/>
          <p:nvPr/>
        </p:nvGrpSpPr>
        <p:grpSpPr>
          <a:xfrm>
            <a:off x="6906768" y="3499103"/>
            <a:ext cx="4446270" cy="487680"/>
            <a:chOff x="6906768" y="3499103"/>
            <a:chExt cx="4446270" cy="487680"/>
          </a:xfrm>
        </p:grpSpPr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06768" y="3499103"/>
              <a:ext cx="4446270" cy="24384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17890" y="3742943"/>
              <a:ext cx="1225702" cy="243839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452424" y="3223641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81386" y="3236467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1850" y="1016761"/>
            <a:ext cx="4001515" cy="1990470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7492231" y="4333503"/>
            <a:ext cx="3109595" cy="1541780"/>
            <a:chOff x="7492231" y="4333503"/>
            <a:chExt cx="3109595" cy="1541780"/>
          </a:xfrm>
        </p:grpSpPr>
        <p:pic>
          <p:nvPicPr>
            <p:cNvPr id="60" name="object 6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09399" y="5014711"/>
              <a:ext cx="869160" cy="184969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495147" y="5872426"/>
              <a:ext cx="3103880" cy="0"/>
            </a:xfrm>
            <a:custGeom>
              <a:avLst/>
              <a:gdLst/>
              <a:ahLst/>
              <a:cxnLst/>
              <a:rect l="l" t="t" r="r" b="b"/>
              <a:pathLst>
                <a:path w="3103879" h="0">
                  <a:moveTo>
                    <a:pt x="0" y="0"/>
                  </a:moveTo>
                  <a:lnTo>
                    <a:pt x="3103325" y="0"/>
                  </a:lnTo>
                </a:path>
              </a:pathLst>
            </a:custGeom>
            <a:ln w="51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495147" y="5564137"/>
              <a:ext cx="3103880" cy="0"/>
            </a:xfrm>
            <a:custGeom>
              <a:avLst/>
              <a:gdLst/>
              <a:ahLst/>
              <a:cxnLst/>
              <a:rect l="l" t="t" r="r" b="b"/>
              <a:pathLst>
                <a:path w="3103879" h="0">
                  <a:moveTo>
                    <a:pt x="0" y="0"/>
                  </a:moveTo>
                  <a:lnTo>
                    <a:pt x="1717880" y="0"/>
                  </a:lnTo>
                </a:path>
                <a:path w="3103879" h="0">
                  <a:moveTo>
                    <a:pt x="1939545" y="0"/>
                  </a:moveTo>
                  <a:lnTo>
                    <a:pt x="3103325" y="0"/>
                  </a:lnTo>
                </a:path>
              </a:pathLst>
            </a:custGeom>
            <a:ln w="51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495147" y="4952712"/>
              <a:ext cx="3103880" cy="0"/>
            </a:xfrm>
            <a:custGeom>
              <a:avLst/>
              <a:gdLst/>
              <a:ahLst/>
              <a:cxnLst/>
              <a:rect l="l" t="t" r="r" b="b"/>
              <a:pathLst>
                <a:path w="3103879" h="0">
                  <a:moveTo>
                    <a:pt x="0" y="0"/>
                  </a:moveTo>
                  <a:lnTo>
                    <a:pt x="942052" y="0"/>
                  </a:lnTo>
                </a:path>
                <a:path w="3103879" h="0">
                  <a:moveTo>
                    <a:pt x="1163718" y="0"/>
                  </a:moveTo>
                  <a:lnTo>
                    <a:pt x="3103325" y="0"/>
                  </a:lnTo>
                </a:path>
              </a:pathLst>
            </a:custGeom>
            <a:ln w="51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495147" y="4336148"/>
              <a:ext cx="3103880" cy="308610"/>
            </a:xfrm>
            <a:custGeom>
              <a:avLst/>
              <a:gdLst/>
              <a:ahLst/>
              <a:cxnLst/>
              <a:rect l="l" t="t" r="r" b="b"/>
              <a:pathLst>
                <a:path w="3103879" h="308610">
                  <a:moveTo>
                    <a:pt x="0" y="308281"/>
                  </a:moveTo>
                  <a:lnTo>
                    <a:pt x="3103325" y="308281"/>
                  </a:lnTo>
                </a:path>
                <a:path w="3103879" h="308610">
                  <a:moveTo>
                    <a:pt x="0" y="0"/>
                  </a:moveTo>
                  <a:lnTo>
                    <a:pt x="3103325" y="0"/>
                  </a:lnTo>
                </a:path>
              </a:pathLst>
            </a:custGeom>
            <a:ln w="548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495147" y="4336155"/>
              <a:ext cx="3103880" cy="1536700"/>
            </a:xfrm>
            <a:custGeom>
              <a:avLst/>
              <a:gdLst/>
              <a:ahLst/>
              <a:cxnLst/>
              <a:rect l="l" t="t" r="r" b="b"/>
              <a:pathLst>
                <a:path w="3103879" h="1536700">
                  <a:moveTo>
                    <a:pt x="0" y="1536270"/>
                  </a:moveTo>
                  <a:lnTo>
                    <a:pt x="3103310" y="1536270"/>
                  </a:lnTo>
                  <a:lnTo>
                    <a:pt x="3103309" y="0"/>
                  </a:lnTo>
                  <a:lnTo>
                    <a:pt x="0" y="0"/>
                  </a:lnTo>
                  <a:lnTo>
                    <a:pt x="0" y="1536270"/>
                  </a:lnTo>
                  <a:close/>
                </a:path>
              </a:pathLst>
            </a:custGeom>
            <a:ln w="527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661363" y="4652175"/>
              <a:ext cx="2549525" cy="1084580"/>
            </a:xfrm>
            <a:custGeom>
              <a:avLst/>
              <a:gdLst/>
              <a:ahLst/>
              <a:cxnLst/>
              <a:rect l="l" t="t" r="r" b="b"/>
              <a:pathLst>
                <a:path w="2549525" h="1084579">
                  <a:moveTo>
                    <a:pt x="221665" y="544639"/>
                  </a:moveTo>
                  <a:lnTo>
                    <a:pt x="0" y="544639"/>
                  </a:lnTo>
                  <a:lnTo>
                    <a:pt x="0" y="606285"/>
                  </a:lnTo>
                  <a:lnTo>
                    <a:pt x="221665" y="606285"/>
                  </a:lnTo>
                  <a:lnTo>
                    <a:pt x="221665" y="544639"/>
                  </a:lnTo>
                  <a:close/>
                </a:path>
                <a:path w="2549525" h="1084579">
                  <a:moveTo>
                    <a:pt x="997496" y="0"/>
                  </a:moveTo>
                  <a:lnTo>
                    <a:pt x="775830" y="0"/>
                  </a:lnTo>
                  <a:lnTo>
                    <a:pt x="775830" y="606285"/>
                  </a:lnTo>
                  <a:lnTo>
                    <a:pt x="997496" y="606285"/>
                  </a:lnTo>
                  <a:lnTo>
                    <a:pt x="997496" y="0"/>
                  </a:lnTo>
                  <a:close/>
                </a:path>
                <a:path w="2549525" h="1084579">
                  <a:moveTo>
                    <a:pt x="1773326" y="606285"/>
                  </a:moveTo>
                  <a:lnTo>
                    <a:pt x="1551660" y="606285"/>
                  </a:lnTo>
                  <a:lnTo>
                    <a:pt x="1551660" y="1084097"/>
                  </a:lnTo>
                  <a:lnTo>
                    <a:pt x="1773326" y="1084097"/>
                  </a:lnTo>
                  <a:lnTo>
                    <a:pt x="1773326" y="606285"/>
                  </a:lnTo>
                  <a:close/>
                </a:path>
                <a:path w="2549525" h="1084579">
                  <a:moveTo>
                    <a:pt x="2549156" y="375081"/>
                  </a:moveTo>
                  <a:lnTo>
                    <a:pt x="2327491" y="375081"/>
                  </a:lnTo>
                  <a:lnTo>
                    <a:pt x="2327491" y="606285"/>
                  </a:lnTo>
                  <a:lnTo>
                    <a:pt x="2549156" y="606285"/>
                  </a:lnTo>
                  <a:lnTo>
                    <a:pt x="2549156" y="37508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883029" y="4760074"/>
              <a:ext cx="2549525" cy="991869"/>
            </a:xfrm>
            <a:custGeom>
              <a:avLst/>
              <a:gdLst/>
              <a:ahLst/>
              <a:cxnLst/>
              <a:rect l="l" t="t" r="r" b="b"/>
              <a:pathLst>
                <a:path w="2549525" h="991870">
                  <a:moveTo>
                    <a:pt x="221665" y="498386"/>
                  </a:moveTo>
                  <a:lnTo>
                    <a:pt x="0" y="498386"/>
                  </a:lnTo>
                  <a:lnTo>
                    <a:pt x="0" y="991616"/>
                  </a:lnTo>
                  <a:lnTo>
                    <a:pt x="221665" y="991616"/>
                  </a:lnTo>
                  <a:lnTo>
                    <a:pt x="221665" y="498386"/>
                  </a:lnTo>
                  <a:close/>
                </a:path>
                <a:path w="2549525" h="991870">
                  <a:moveTo>
                    <a:pt x="997496" y="0"/>
                  </a:moveTo>
                  <a:lnTo>
                    <a:pt x="775830" y="0"/>
                  </a:lnTo>
                  <a:lnTo>
                    <a:pt x="775830" y="498386"/>
                  </a:lnTo>
                  <a:lnTo>
                    <a:pt x="997496" y="498386"/>
                  </a:lnTo>
                  <a:lnTo>
                    <a:pt x="997496" y="0"/>
                  </a:lnTo>
                  <a:close/>
                </a:path>
                <a:path w="2549525" h="991870">
                  <a:moveTo>
                    <a:pt x="1773326" y="190106"/>
                  </a:moveTo>
                  <a:lnTo>
                    <a:pt x="1551660" y="190106"/>
                  </a:lnTo>
                  <a:lnTo>
                    <a:pt x="1551660" y="498386"/>
                  </a:lnTo>
                  <a:lnTo>
                    <a:pt x="1773326" y="498386"/>
                  </a:lnTo>
                  <a:lnTo>
                    <a:pt x="1773326" y="190106"/>
                  </a:lnTo>
                  <a:close/>
                </a:path>
                <a:path w="2549525" h="991870">
                  <a:moveTo>
                    <a:pt x="2549144" y="97624"/>
                  </a:moveTo>
                  <a:lnTo>
                    <a:pt x="2327491" y="97624"/>
                  </a:lnTo>
                  <a:lnTo>
                    <a:pt x="2327491" y="498386"/>
                  </a:lnTo>
                  <a:lnTo>
                    <a:pt x="2549144" y="498386"/>
                  </a:lnTo>
                  <a:lnTo>
                    <a:pt x="2549144" y="9762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95147" y="5260994"/>
              <a:ext cx="3103880" cy="26034"/>
            </a:xfrm>
            <a:custGeom>
              <a:avLst/>
              <a:gdLst/>
              <a:ahLst/>
              <a:cxnLst/>
              <a:rect l="l" t="t" r="r" b="b"/>
              <a:pathLst>
                <a:path w="3103879" h="26035">
                  <a:moveTo>
                    <a:pt x="0" y="0"/>
                  </a:moveTo>
                  <a:lnTo>
                    <a:pt x="3103325" y="0"/>
                  </a:lnTo>
                </a:path>
                <a:path w="3103879" h="26035">
                  <a:moveTo>
                    <a:pt x="0" y="0"/>
                  </a:moveTo>
                  <a:lnTo>
                    <a:pt x="0" y="25690"/>
                  </a:lnTo>
                </a:path>
                <a:path w="3103879" h="26035">
                  <a:moveTo>
                    <a:pt x="775843" y="0"/>
                  </a:moveTo>
                  <a:lnTo>
                    <a:pt x="775843" y="25690"/>
                  </a:lnTo>
                </a:path>
                <a:path w="3103879" h="26035">
                  <a:moveTo>
                    <a:pt x="1551670" y="0"/>
                  </a:moveTo>
                  <a:lnTo>
                    <a:pt x="1551670" y="25690"/>
                  </a:lnTo>
                </a:path>
                <a:path w="3103879" h="26035">
                  <a:moveTo>
                    <a:pt x="2327498" y="0"/>
                  </a:moveTo>
                  <a:lnTo>
                    <a:pt x="2327498" y="25690"/>
                  </a:lnTo>
                </a:path>
                <a:path w="3103879" h="26035">
                  <a:moveTo>
                    <a:pt x="3103325" y="0"/>
                  </a:moveTo>
                  <a:lnTo>
                    <a:pt x="3103325" y="25690"/>
                  </a:lnTo>
                </a:path>
              </a:pathLst>
            </a:custGeom>
            <a:ln w="5485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880160" y="4449185"/>
              <a:ext cx="2327910" cy="909955"/>
            </a:xfrm>
            <a:custGeom>
              <a:avLst/>
              <a:gdLst/>
              <a:ahLst/>
              <a:cxnLst/>
              <a:rect l="l" t="t" r="r" b="b"/>
              <a:pathLst>
                <a:path w="2327909" h="909954">
                  <a:moveTo>
                    <a:pt x="0" y="909431"/>
                  </a:moveTo>
                  <a:lnTo>
                    <a:pt x="775827" y="328833"/>
                  </a:lnTo>
                  <a:lnTo>
                    <a:pt x="1551654" y="359662"/>
                  </a:lnTo>
                  <a:lnTo>
                    <a:pt x="2327482" y="0"/>
                  </a:lnTo>
                </a:path>
              </a:pathLst>
            </a:custGeom>
            <a:ln w="1569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10681751" y="5282821"/>
            <a:ext cx="36131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12,800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0681750" y="4769875"/>
            <a:ext cx="36131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13,200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0681750" y="4256757"/>
            <a:ext cx="36131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13,600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190916" y="5488363"/>
            <a:ext cx="22352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70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7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227276" y="5180438"/>
            <a:ext cx="17907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35" b="1">
                <a:solidFill>
                  <a:srgbClr val="093154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7227276" y="4872498"/>
            <a:ext cx="17907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35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7227276" y="4564388"/>
            <a:ext cx="17970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35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7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7227276" y="4256757"/>
            <a:ext cx="17907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35" b="1">
                <a:solidFill>
                  <a:srgbClr val="093154"/>
                </a:solidFill>
                <a:latin typeface="Arial"/>
                <a:cs typeface="Arial"/>
              </a:rPr>
              <a:t>6%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7184263" y="5796302"/>
            <a:ext cx="4344035" cy="504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20"/>
              </a:spcBef>
              <a:tabLst>
                <a:tab pos="3509645" algn="l"/>
              </a:tabLst>
            </a:pP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70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12,400</a:t>
            </a:r>
            <a:endParaRPr sz="750">
              <a:latin typeface="Arial"/>
              <a:cs typeface="Arial"/>
            </a:endParaRPr>
          </a:p>
          <a:p>
            <a:pPr marL="574040">
              <a:lnSpc>
                <a:spcPct val="100000"/>
              </a:lnSpc>
              <a:tabLst>
                <a:tab pos="1351280" algn="l"/>
                <a:tab pos="2095500" algn="l"/>
                <a:tab pos="2872740" algn="l"/>
              </a:tabLst>
            </a:pPr>
            <a:r>
              <a:rPr dirty="0" sz="750" spc="40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750" spc="40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r>
              <a:rPr dirty="0" sz="75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750" spc="45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1043004" y="4991899"/>
            <a:ext cx="149860" cy="22987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50" spc="-20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850">
              <a:latin typeface="Arial"/>
              <a:cs typeface="Arial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8192202" y="4097264"/>
            <a:ext cx="146050" cy="46355"/>
          </a:xfrm>
          <a:custGeom>
            <a:avLst/>
            <a:gdLst/>
            <a:ahLst/>
            <a:cxnLst/>
            <a:rect l="l" t="t" r="r" b="b"/>
            <a:pathLst>
              <a:path w="146050" h="46354">
                <a:moveTo>
                  <a:pt x="145832" y="0"/>
                </a:moveTo>
                <a:lnTo>
                  <a:pt x="0" y="0"/>
                </a:lnTo>
                <a:lnTo>
                  <a:pt x="0" y="46242"/>
                </a:lnTo>
                <a:lnTo>
                  <a:pt x="145832" y="46242"/>
                </a:lnTo>
                <a:lnTo>
                  <a:pt x="14583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8342601" y="4037877"/>
            <a:ext cx="32702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4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 descr=""/>
          <p:cNvSpPr/>
          <p:nvPr/>
        </p:nvSpPr>
        <p:spPr>
          <a:xfrm>
            <a:off x="8763865" y="4097264"/>
            <a:ext cx="151765" cy="46355"/>
          </a:xfrm>
          <a:custGeom>
            <a:avLst/>
            <a:gdLst/>
            <a:ahLst/>
            <a:cxnLst/>
            <a:rect l="l" t="t" r="r" b="b"/>
            <a:pathLst>
              <a:path w="151765" h="46354">
                <a:moveTo>
                  <a:pt x="151665" y="0"/>
                </a:moveTo>
                <a:lnTo>
                  <a:pt x="0" y="0"/>
                </a:lnTo>
                <a:lnTo>
                  <a:pt x="0" y="46242"/>
                </a:lnTo>
                <a:lnTo>
                  <a:pt x="151665" y="46242"/>
                </a:lnTo>
                <a:lnTo>
                  <a:pt x="15166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8916052" y="4037877"/>
            <a:ext cx="502284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50" b="1">
                <a:solidFill>
                  <a:srgbClr val="093154"/>
                </a:solidFill>
                <a:latin typeface="Arial"/>
                <a:cs typeface="Arial"/>
              </a:rPr>
              <a:t>Ex-China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9507648" y="4120351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832" y="0"/>
                </a:lnTo>
              </a:path>
            </a:pathLst>
          </a:custGeom>
          <a:ln w="1541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9659213" y="4037877"/>
            <a:ext cx="36639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40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42" y="4742121"/>
            <a:ext cx="1032252" cy="17403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155074" y="5305574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 h="0">
                <a:moveTo>
                  <a:pt x="0" y="0"/>
                </a:moveTo>
                <a:lnTo>
                  <a:pt x="3688413" y="0"/>
                </a:lnTo>
              </a:path>
            </a:pathLst>
          </a:custGeom>
          <a:ln w="446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55074" y="5064604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 h="0">
                <a:moveTo>
                  <a:pt x="0" y="0"/>
                </a:moveTo>
                <a:lnTo>
                  <a:pt x="3688413" y="0"/>
                </a:lnTo>
              </a:path>
            </a:pathLst>
          </a:custGeom>
          <a:ln w="446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55074" y="4828096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 h="0">
                <a:moveTo>
                  <a:pt x="0" y="0"/>
                </a:moveTo>
                <a:lnTo>
                  <a:pt x="3688413" y="0"/>
                </a:lnTo>
              </a:path>
            </a:pathLst>
          </a:custGeom>
          <a:ln w="446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55074" y="4587126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 h="0">
                <a:moveTo>
                  <a:pt x="0" y="0"/>
                </a:moveTo>
                <a:lnTo>
                  <a:pt x="3688413" y="0"/>
                </a:lnTo>
              </a:path>
            </a:pathLst>
          </a:custGeom>
          <a:ln w="446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55074" y="4350619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 h="0">
                <a:moveTo>
                  <a:pt x="0" y="0"/>
                </a:moveTo>
                <a:lnTo>
                  <a:pt x="3688413" y="0"/>
                </a:lnTo>
              </a:path>
            </a:pathLst>
          </a:custGeom>
          <a:ln w="446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151927" y="4107176"/>
            <a:ext cx="3695065" cy="1457325"/>
            <a:chOff x="1151927" y="4107176"/>
            <a:chExt cx="3695065" cy="1457325"/>
          </a:xfrm>
        </p:grpSpPr>
        <p:sp>
          <p:nvSpPr>
            <p:cNvPr id="9" name="object 9" descr=""/>
            <p:cNvSpPr/>
            <p:nvPr/>
          </p:nvSpPr>
          <p:spPr>
            <a:xfrm>
              <a:off x="1155074" y="4109649"/>
              <a:ext cx="3688715" cy="0"/>
            </a:xfrm>
            <a:custGeom>
              <a:avLst/>
              <a:gdLst/>
              <a:ahLst/>
              <a:cxnLst/>
              <a:rect l="l" t="t" r="r" b="b"/>
              <a:pathLst>
                <a:path w="3688715" h="0">
                  <a:moveTo>
                    <a:pt x="0" y="0"/>
                  </a:moveTo>
                  <a:lnTo>
                    <a:pt x="3688413" y="0"/>
                  </a:lnTo>
                </a:path>
              </a:pathLst>
            </a:custGeom>
            <a:ln w="446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55074" y="4109619"/>
              <a:ext cx="3688715" cy="1432560"/>
            </a:xfrm>
            <a:custGeom>
              <a:avLst/>
              <a:gdLst/>
              <a:ahLst/>
              <a:cxnLst/>
              <a:rect l="l" t="t" r="r" b="b"/>
              <a:pathLst>
                <a:path w="3688715" h="1432560">
                  <a:moveTo>
                    <a:pt x="0" y="1432432"/>
                  </a:moveTo>
                  <a:lnTo>
                    <a:pt x="3688413" y="1432432"/>
                  </a:lnTo>
                  <a:lnTo>
                    <a:pt x="3688413" y="0"/>
                  </a:lnTo>
                  <a:lnTo>
                    <a:pt x="0" y="0"/>
                  </a:lnTo>
                  <a:lnTo>
                    <a:pt x="0" y="1432432"/>
                  </a:lnTo>
                  <a:close/>
                </a:path>
              </a:pathLst>
            </a:custGeom>
            <a:ln w="470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5529" y="4392993"/>
              <a:ext cx="3367404" cy="1151890"/>
            </a:xfrm>
            <a:custGeom>
              <a:avLst/>
              <a:gdLst/>
              <a:ahLst/>
              <a:cxnLst/>
              <a:rect l="l" t="t" r="r" b="b"/>
              <a:pathLst>
                <a:path w="3367404" h="1151889">
                  <a:moveTo>
                    <a:pt x="207708" y="870165"/>
                  </a:moveTo>
                  <a:lnTo>
                    <a:pt x="0" y="870165"/>
                  </a:lnTo>
                  <a:lnTo>
                    <a:pt x="0" y="1151293"/>
                  </a:lnTo>
                  <a:lnTo>
                    <a:pt x="207708" y="1151293"/>
                  </a:lnTo>
                  <a:lnTo>
                    <a:pt x="207708" y="870165"/>
                  </a:lnTo>
                  <a:close/>
                </a:path>
                <a:path w="3367404" h="1151889">
                  <a:moveTo>
                    <a:pt x="736422" y="580110"/>
                  </a:moveTo>
                  <a:lnTo>
                    <a:pt x="522414" y="580110"/>
                  </a:lnTo>
                  <a:lnTo>
                    <a:pt x="522414" y="1151293"/>
                  </a:lnTo>
                  <a:lnTo>
                    <a:pt x="736422" y="1151293"/>
                  </a:lnTo>
                  <a:lnTo>
                    <a:pt x="736422" y="580110"/>
                  </a:lnTo>
                  <a:close/>
                </a:path>
                <a:path w="3367404" h="1151889">
                  <a:moveTo>
                    <a:pt x="1258849" y="486397"/>
                  </a:moveTo>
                  <a:lnTo>
                    <a:pt x="1051128" y="486397"/>
                  </a:lnTo>
                  <a:lnTo>
                    <a:pt x="1051128" y="1151293"/>
                  </a:lnTo>
                  <a:lnTo>
                    <a:pt x="1258849" y="1151293"/>
                  </a:lnTo>
                  <a:lnTo>
                    <a:pt x="1258849" y="486397"/>
                  </a:lnTo>
                  <a:close/>
                </a:path>
                <a:path w="3367404" h="1151889">
                  <a:moveTo>
                    <a:pt x="1787563" y="267741"/>
                  </a:moveTo>
                  <a:lnTo>
                    <a:pt x="1579854" y="267741"/>
                  </a:lnTo>
                  <a:lnTo>
                    <a:pt x="1579854" y="1151293"/>
                  </a:lnTo>
                  <a:lnTo>
                    <a:pt x="1787563" y="1151293"/>
                  </a:lnTo>
                  <a:lnTo>
                    <a:pt x="1787563" y="267741"/>
                  </a:lnTo>
                  <a:close/>
                </a:path>
                <a:path w="3367404" h="1151889">
                  <a:moveTo>
                    <a:pt x="2316276" y="129400"/>
                  </a:moveTo>
                  <a:lnTo>
                    <a:pt x="2102269" y="129400"/>
                  </a:lnTo>
                  <a:lnTo>
                    <a:pt x="2102269" y="1151293"/>
                  </a:lnTo>
                  <a:lnTo>
                    <a:pt x="2316276" y="1151293"/>
                  </a:lnTo>
                  <a:lnTo>
                    <a:pt x="2316276" y="129400"/>
                  </a:lnTo>
                  <a:close/>
                </a:path>
                <a:path w="3367404" h="1151889">
                  <a:moveTo>
                    <a:pt x="2838691" y="35699"/>
                  </a:moveTo>
                  <a:lnTo>
                    <a:pt x="2630982" y="35699"/>
                  </a:lnTo>
                  <a:lnTo>
                    <a:pt x="2630982" y="1151293"/>
                  </a:lnTo>
                  <a:lnTo>
                    <a:pt x="2838691" y="1151293"/>
                  </a:lnTo>
                  <a:lnTo>
                    <a:pt x="2838691" y="35699"/>
                  </a:lnTo>
                  <a:close/>
                </a:path>
                <a:path w="3367404" h="1151889">
                  <a:moveTo>
                    <a:pt x="3367405" y="0"/>
                  </a:moveTo>
                  <a:lnTo>
                    <a:pt x="3153397" y="0"/>
                  </a:lnTo>
                  <a:lnTo>
                    <a:pt x="3153397" y="1151293"/>
                  </a:lnTo>
                  <a:lnTo>
                    <a:pt x="3367405" y="1151293"/>
                  </a:lnTo>
                  <a:lnTo>
                    <a:pt x="336740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55074" y="5542052"/>
              <a:ext cx="3688715" cy="22860"/>
            </a:xfrm>
            <a:custGeom>
              <a:avLst/>
              <a:gdLst/>
              <a:ahLst/>
              <a:cxnLst/>
              <a:rect l="l" t="t" r="r" b="b"/>
              <a:pathLst>
                <a:path w="3688715" h="22860">
                  <a:moveTo>
                    <a:pt x="0" y="0"/>
                  </a:moveTo>
                  <a:lnTo>
                    <a:pt x="3688413" y="0"/>
                  </a:lnTo>
                </a:path>
                <a:path w="3688715" h="22860">
                  <a:moveTo>
                    <a:pt x="0" y="0"/>
                  </a:moveTo>
                  <a:lnTo>
                    <a:pt x="0" y="22312"/>
                  </a:lnTo>
                </a:path>
                <a:path w="3688715" h="22860">
                  <a:moveTo>
                    <a:pt x="528714" y="0"/>
                  </a:moveTo>
                  <a:lnTo>
                    <a:pt x="528714" y="22312"/>
                  </a:lnTo>
                </a:path>
                <a:path w="3688715" h="22860">
                  <a:moveTo>
                    <a:pt x="1051134" y="0"/>
                  </a:moveTo>
                  <a:lnTo>
                    <a:pt x="1051134" y="22312"/>
                  </a:lnTo>
                </a:path>
                <a:path w="3688715" h="22860">
                  <a:moveTo>
                    <a:pt x="1579849" y="0"/>
                  </a:moveTo>
                  <a:lnTo>
                    <a:pt x="1579849" y="22312"/>
                  </a:lnTo>
                </a:path>
                <a:path w="3688715" h="22860">
                  <a:moveTo>
                    <a:pt x="2108563" y="0"/>
                  </a:moveTo>
                  <a:lnTo>
                    <a:pt x="2108563" y="22312"/>
                  </a:lnTo>
                </a:path>
                <a:path w="3688715" h="22860">
                  <a:moveTo>
                    <a:pt x="2630984" y="0"/>
                  </a:moveTo>
                  <a:lnTo>
                    <a:pt x="2630984" y="22312"/>
                  </a:lnTo>
                </a:path>
                <a:path w="3688715" h="22860">
                  <a:moveTo>
                    <a:pt x="3159698" y="0"/>
                  </a:moveTo>
                  <a:lnTo>
                    <a:pt x="3159698" y="22312"/>
                  </a:lnTo>
                </a:path>
                <a:path w="3688715" h="22860">
                  <a:moveTo>
                    <a:pt x="3688413" y="0"/>
                  </a:moveTo>
                  <a:lnTo>
                    <a:pt x="3688413" y="22312"/>
                  </a:lnTo>
                </a:path>
              </a:pathLst>
            </a:custGeom>
            <a:ln w="5378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9431" y="4252446"/>
              <a:ext cx="3159760" cy="1156335"/>
            </a:xfrm>
            <a:custGeom>
              <a:avLst/>
              <a:gdLst/>
              <a:ahLst/>
              <a:cxnLst/>
              <a:rect l="l" t="t" r="r" b="b"/>
              <a:pathLst>
                <a:path w="3159760" h="1156335">
                  <a:moveTo>
                    <a:pt x="0" y="562263"/>
                  </a:moveTo>
                  <a:lnTo>
                    <a:pt x="528714" y="0"/>
                  </a:lnTo>
                  <a:lnTo>
                    <a:pt x="1051134" y="914793"/>
                  </a:lnTo>
                  <a:lnTo>
                    <a:pt x="1579849" y="437315"/>
                  </a:lnTo>
                  <a:lnTo>
                    <a:pt x="2102269" y="780921"/>
                  </a:lnTo>
                  <a:lnTo>
                    <a:pt x="2630984" y="968342"/>
                  </a:lnTo>
                  <a:lnTo>
                    <a:pt x="3159698" y="1155763"/>
                  </a:lnTo>
                </a:path>
              </a:pathLst>
            </a:custGeom>
            <a:ln w="1403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917144" y="5480961"/>
            <a:ext cx="25400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0.0%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17144" y="5241616"/>
            <a:ext cx="25400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2.0%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17144" y="5002460"/>
            <a:ext cx="254000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4.0%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17144" y="4762829"/>
            <a:ext cx="25400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6.0%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17144" y="4523466"/>
            <a:ext cx="25400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8.0%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17144" y="4284162"/>
            <a:ext cx="31051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25" b="1">
                <a:solidFill>
                  <a:srgbClr val="093154"/>
                </a:solidFill>
                <a:latin typeface="Arial"/>
                <a:cs typeface="Arial"/>
              </a:rPr>
              <a:t>10.0%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17144" y="4044679"/>
            <a:ext cx="31051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25" b="1">
                <a:solidFill>
                  <a:srgbClr val="093154"/>
                </a:solidFill>
                <a:latin typeface="Arial"/>
                <a:cs typeface="Arial"/>
              </a:rPr>
              <a:t>12.0%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85905" y="5480961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500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5905" y="5241616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550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5905" y="5002460"/>
            <a:ext cx="195580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600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85905" y="4762829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650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85905" y="4523466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700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85905" y="4284162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750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5905" y="4044679"/>
            <a:ext cx="19558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14" b="1">
                <a:solidFill>
                  <a:srgbClr val="093154"/>
                </a:solidFill>
                <a:latin typeface="Arial"/>
                <a:cs typeface="Arial"/>
              </a:rPr>
              <a:t>800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92260" y="5566193"/>
            <a:ext cx="25209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20" b="1">
                <a:solidFill>
                  <a:srgbClr val="093154"/>
                </a:solidFill>
                <a:latin typeface="Arial"/>
                <a:cs typeface="Arial"/>
              </a:rPr>
              <a:t>2021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346416" y="5566193"/>
            <a:ext cx="25336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25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69772" y="5566193"/>
            <a:ext cx="31432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30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23845" y="5566193"/>
            <a:ext cx="315595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35" b="1">
                <a:solidFill>
                  <a:srgbClr val="093154"/>
                </a:solidFill>
                <a:latin typeface="Arial"/>
                <a:cs typeface="Arial"/>
              </a:rPr>
              <a:t>2027F</a:t>
            </a:r>
            <a:endParaRPr sz="5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48160" y="4763763"/>
            <a:ext cx="138430" cy="126364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 spc="-100">
                <a:solidFill>
                  <a:srgbClr val="093154"/>
                </a:solidFill>
                <a:latin typeface="Arial"/>
                <a:cs typeface="Arial"/>
              </a:rPr>
              <a:t>00t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1976428" y="3723621"/>
            <a:ext cx="163830" cy="36195"/>
          </a:xfrm>
          <a:custGeom>
            <a:avLst/>
            <a:gdLst/>
            <a:ahLst/>
            <a:cxnLst/>
            <a:rect l="l" t="t" r="r" b="b"/>
            <a:pathLst>
              <a:path w="163830" h="36195">
                <a:moveTo>
                  <a:pt x="163649" y="0"/>
                </a:moveTo>
                <a:lnTo>
                  <a:pt x="0" y="0"/>
                </a:lnTo>
                <a:lnTo>
                  <a:pt x="0" y="35699"/>
                </a:lnTo>
                <a:lnTo>
                  <a:pt x="163649" y="35699"/>
                </a:lnTo>
                <a:lnTo>
                  <a:pt x="16364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2140973" y="3675192"/>
            <a:ext cx="42164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40" b="1">
                <a:solidFill>
                  <a:srgbClr val="093154"/>
                </a:solidFill>
                <a:latin typeface="Arial"/>
                <a:cs typeface="Arial"/>
              </a:rPr>
              <a:t>Demand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2716040" y="373926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 h="0">
                <a:moveTo>
                  <a:pt x="0" y="0"/>
                </a:moveTo>
                <a:lnTo>
                  <a:pt x="163649" y="0"/>
                </a:lnTo>
              </a:path>
            </a:pathLst>
          </a:custGeom>
          <a:ln w="13387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2882852" y="3675192"/>
            <a:ext cx="880744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30" b="1">
                <a:solidFill>
                  <a:srgbClr val="093154"/>
                </a:solidFill>
                <a:latin typeface="Arial"/>
                <a:cs typeface="Arial"/>
              </a:rPr>
              <a:t>Annual</a:t>
            </a:r>
            <a:r>
              <a:rPr dirty="0" sz="550" spc="8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550" spc="210" b="1">
                <a:solidFill>
                  <a:srgbClr val="093154"/>
                </a:solidFill>
                <a:latin typeface="Arial"/>
                <a:cs typeface="Arial"/>
              </a:rPr>
              <a:t>%</a:t>
            </a:r>
            <a:r>
              <a:rPr dirty="0" sz="550" spc="4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550" spc="135" b="1">
                <a:solidFill>
                  <a:srgbClr val="093154"/>
                </a:solidFill>
                <a:latin typeface="Arial"/>
                <a:cs typeface="Arial"/>
              </a:rPr>
              <a:t>Change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640066" cy="316992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5787191" y="1043292"/>
            <a:ext cx="5821045" cy="4772025"/>
            <a:chOff x="5787191" y="1043292"/>
            <a:chExt cx="5821045" cy="4772025"/>
          </a:xfrm>
        </p:grpSpPr>
        <p:sp>
          <p:nvSpPr>
            <p:cNvPr id="40" name="object 40" descr=""/>
            <p:cNvSpPr/>
            <p:nvPr/>
          </p:nvSpPr>
          <p:spPr>
            <a:xfrm>
              <a:off x="5787191" y="1043292"/>
              <a:ext cx="5821045" cy="4772025"/>
            </a:xfrm>
            <a:custGeom>
              <a:avLst/>
              <a:gdLst/>
              <a:ahLst/>
              <a:cxnLst/>
              <a:rect l="l" t="t" r="r" b="b"/>
              <a:pathLst>
                <a:path w="5821045" h="4772025">
                  <a:moveTo>
                    <a:pt x="5820760" y="0"/>
                  </a:moveTo>
                  <a:lnTo>
                    <a:pt x="0" y="0"/>
                  </a:lnTo>
                  <a:lnTo>
                    <a:pt x="0" y="4771898"/>
                  </a:lnTo>
                  <a:lnTo>
                    <a:pt x="5820761" y="4771898"/>
                  </a:lnTo>
                  <a:lnTo>
                    <a:pt x="582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0222" y="3160646"/>
              <a:ext cx="1092309" cy="38778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699897" y="4958829"/>
              <a:ext cx="3900170" cy="0"/>
            </a:xfrm>
            <a:custGeom>
              <a:avLst/>
              <a:gdLst/>
              <a:ahLst/>
              <a:cxnLst/>
              <a:rect l="l" t="t" r="r" b="b"/>
              <a:pathLst>
                <a:path w="3900170" h="0">
                  <a:moveTo>
                    <a:pt x="0" y="0"/>
                  </a:moveTo>
                  <a:lnTo>
                    <a:pt x="3900075" y="0"/>
                  </a:lnTo>
                </a:path>
              </a:pathLst>
            </a:custGeom>
            <a:ln w="1077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699897" y="2815230"/>
              <a:ext cx="3900170" cy="0"/>
            </a:xfrm>
            <a:custGeom>
              <a:avLst/>
              <a:gdLst/>
              <a:ahLst/>
              <a:cxnLst/>
              <a:rect l="l" t="t" r="r" b="b"/>
              <a:pathLst>
                <a:path w="3900170" h="0">
                  <a:moveTo>
                    <a:pt x="0" y="0"/>
                  </a:moveTo>
                  <a:lnTo>
                    <a:pt x="1183916" y="0"/>
                  </a:lnTo>
                </a:path>
                <a:path w="3900170" h="0">
                  <a:moveTo>
                    <a:pt x="1462491" y="0"/>
                  </a:moveTo>
                  <a:lnTo>
                    <a:pt x="3900075" y="0"/>
                  </a:lnTo>
                </a:path>
              </a:pathLst>
            </a:custGeom>
            <a:ln w="1077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699897" y="1738053"/>
              <a:ext cx="3900170" cy="0"/>
            </a:xfrm>
            <a:custGeom>
              <a:avLst/>
              <a:gdLst/>
              <a:ahLst/>
              <a:cxnLst/>
              <a:rect l="l" t="t" r="r" b="b"/>
              <a:pathLst>
                <a:path w="3900170" h="0">
                  <a:moveTo>
                    <a:pt x="0" y="0"/>
                  </a:moveTo>
                  <a:lnTo>
                    <a:pt x="3900075" y="0"/>
                  </a:lnTo>
                </a:path>
              </a:pathLst>
            </a:custGeom>
            <a:ln w="1077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699897" y="1738067"/>
              <a:ext cx="3900170" cy="3221355"/>
            </a:xfrm>
            <a:custGeom>
              <a:avLst/>
              <a:gdLst/>
              <a:ahLst/>
              <a:cxnLst/>
              <a:rect l="l" t="t" r="r" b="b"/>
              <a:pathLst>
                <a:path w="3900170" h="3221354">
                  <a:moveTo>
                    <a:pt x="0" y="3220762"/>
                  </a:moveTo>
                  <a:lnTo>
                    <a:pt x="3900056" y="3220762"/>
                  </a:lnTo>
                  <a:lnTo>
                    <a:pt x="3900056" y="0"/>
                  </a:lnTo>
                  <a:lnTo>
                    <a:pt x="0" y="0"/>
                  </a:lnTo>
                  <a:lnTo>
                    <a:pt x="0" y="3220762"/>
                  </a:lnTo>
                  <a:close/>
                </a:path>
              </a:pathLst>
            </a:custGeom>
            <a:ln w="937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908787" y="2799155"/>
              <a:ext cx="3204210" cy="1088390"/>
            </a:xfrm>
            <a:custGeom>
              <a:avLst/>
              <a:gdLst/>
              <a:ahLst/>
              <a:cxnLst/>
              <a:rect l="l" t="t" r="r" b="b"/>
              <a:pathLst>
                <a:path w="3204209" h="1088389">
                  <a:moveTo>
                    <a:pt x="278587" y="667842"/>
                  </a:moveTo>
                  <a:lnTo>
                    <a:pt x="0" y="667842"/>
                  </a:lnTo>
                  <a:lnTo>
                    <a:pt x="0" y="1087945"/>
                  </a:lnTo>
                  <a:lnTo>
                    <a:pt x="278587" y="1087945"/>
                  </a:lnTo>
                  <a:lnTo>
                    <a:pt x="278587" y="667842"/>
                  </a:lnTo>
                  <a:close/>
                </a:path>
                <a:path w="3204209" h="1088389">
                  <a:moveTo>
                    <a:pt x="1253591" y="0"/>
                  </a:moveTo>
                  <a:lnTo>
                    <a:pt x="975017" y="0"/>
                  </a:lnTo>
                  <a:lnTo>
                    <a:pt x="975017" y="1087945"/>
                  </a:lnTo>
                  <a:lnTo>
                    <a:pt x="1253591" y="1087945"/>
                  </a:lnTo>
                  <a:lnTo>
                    <a:pt x="1253591" y="0"/>
                  </a:lnTo>
                  <a:close/>
                </a:path>
                <a:path w="3204209" h="1088389">
                  <a:moveTo>
                    <a:pt x="2228608" y="387781"/>
                  </a:moveTo>
                  <a:lnTo>
                    <a:pt x="1950034" y="387781"/>
                  </a:lnTo>
                  <a:lnTo>
                    <a:pt x="1950034" y="1087945"/>
                  </a:lnTo>
                  <a:lnTo>
                    <a:pt x="2228608" y="1087945"/>
                  </a:lnTo>
                  <a:lnTo>
                    <a:pt x="2228608" y="387781"/>
                  </a:lnTo>
                  <a:close/>
                </a:path>
                <a:path w="3204209" h="1088389">
                  <a:moveTo>
                    <a:pt x="3203625" y="64630"/>
                  </a:moveTo>
                  <a:lnTo>
                    <a:pt x="2925051" y="64630"/>
                  </a:lnTo>
                  <a:lnTo>
                    <a:pt x="2925051" y="1087945"/>
                  </a:lnTo>
                  <a:lnTo>
                    <a:pt x="3203625" y="1087945"/>
                  </a:lnTo>
                  <a:lnTo>
                    <a:pt x="3203625" y="6463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187374" y="2605265"/>
              <a:ext cx="3204210" cy="1551305"/>
            </a:xfrm>
            <a:custGeom>
              <a:avLst/>
              <a:gdLst/>
              <a:ahLst/>
              <a:cxnLst/>
              <a:rect l="l" t="t" r="r" b="b"/>
              <a:pathLst>
                <a:path w="3204209" h="1551304">
                  <a:moveTo>
                    <a:pt x="278574" y="1281836"/>
                  </a:moveTo>
                  <a:lnTo>
                    <a:pt x="0" y="1281836"/>
                  </a:lnTo>
                  <a:lnTo>
                    <a:pt x="0" y="1497266"/>
                  </a:lnTo>
                  <a:lnTo>
                    <a:pt x="278574" y="1497266"/>
                  </a:lnTo>
                  <a:lnTo>
                    <a:pt x="278574" y="1281836"/>
                  </a:lnTo>
                  <a:close/>
                </a:path>
                <a:path w="3204209" h="1551304">
                  <a:moveTo>
                    <a:pt x="1253578" y="732472"/>
                  </a:moveTo>
                  <a:lnTo>
                    <a:pt x="975004" y="732472"/>
                  </a:lnTo>
                  <a:lnTo>
                    <a:pt x="975004" y="1281836"/>
                  </a:lnTo>
                  <a:lnTo>
                    <a:pt x="1253578" y="1281836"/>
                  </a:lnTo>
                  <a:lnTo>
                    <a:pt x="1253578" y="732472"/>
                  </a:lnTo>
                  <a:close/>
                </a:path>
                <a:path w="3204209" h="1551304">
                  <a:moveTo>
                    <a:pt x="2228596" y="1281836"/>
                  </a:moveTo>
                  <a:lnTo>
                    <a:pt x="1950021" y="1281836"/>
                  </a:lnTo>
                  <a:lnTo>
                    <a:pt x="1950021" y="1551127"/>
                  </a:lnTo>
                  <a:lnTo>
                    <a:pt x="2228596" y="1551127"/>
                  </a:lnTo>
                  <a:lnTo>
                    <a:pt x="2228596" y="1281836"/>
                  </a:lnTo>
                  <a:close/>
                </a:path>
                <a:path w="3204209" h="1551304">
                  <a:moveTo>
                    <a:pt x="3203613" y="0"/>
                  </a:moveTo>
                  <a:lnTo>
                    <a:pt x="2925038" y="0"/>
                  </a:lnTo>
                  <a:lnTo>
                    <a:pt x="2925038" y="1281836"/>
                  </a:lnTo>
                  <a:lnTo>
                    <a:pt x="3203613" y="1281836"/>
                  </a:lnTo>
                  <a:lnTo>
                    <a:pt x="320361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699897" y="3892409"/>
              <a:ext cx="3900170" cy="43180"/>
            </a:xfrm>
            <a:custGeom>
              <a:avLst/>
              <a:gdLst/>
              <a:ahLst/>
              <a:cxnLst/>
              <a:rect l="l" t="t" r="r" b="b"/>
              <a:pathLst>
                <a:path w="3900170" h="43179">
                  <a:moveTo>
                    <a:pt x="0" y="0"/>
                  </a:moveTo>
                  <a:lnTo>
                    <a:pt x="3900075" y="0"/>
                  </a:lnTo>
                </a:path>
                <a:path w="3900170" h="43179">
                  <a:moveTo>
                    <a:pt x="0" y="0"/>
                  </a:moveTo>
                  <a:lnTo>
                    <a:pt x="0" y="43087"/>
                  </a:lnTo>
                </a:path>
                <a:path w="3900170" h="43179">
                  <a:moveTo>
                    <a:pt x="975033" y="0"/>
                  </a:moveTo>
                  <a:lnTo>
                    <a:pt x="975033" y="43087"/>
                  </a:lnTo>
                </a:path>
                <a:path w="3900170" h="43179">
                  <a:moveTo>
                    <a:pt x="1950047" y="0"/>
                  </a:moveTo>
                  <a:lnTo>
                    <a:pt x="1950047" y="43087"/>
                  </a:lnTo>
                </a:path>
                <a:path w="3900170" h="43179">
                  <a:moveTo>
                    <a:pt x="2925061" y="0"/>
                  </a:moveTo>
                  <a:lnTo>
                    <a:pt x="2925061" y="43087"/>
                  </a:lnTo>
                </a:path>
                <a:path w="3900170" h="43179">
                  <a:moveTo>
                    <a:pt x="3900075" y="0"/>
                  </a:moveTo>
                  <a:lnTo>
                    <a:pt x="3900075" y="43087"/>
                  </a:lnTo>
                </a:path>
              </a:pathLst>
            </a:custGeom>
            <a:ln w="9051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83758" y="2071978"/>
              <a:ext cx="2925445" cy="1368425"/>
            </a:xfrm>
            <a:custGeom>
              <a:avLst/>
              <a:gdLst/>
              <a:ahLst/>
              <a:cxnLst/>
              <a:rect l="l" t="t" r="r" b="b"/>
              <a:pathLst>
                <a:path w="2925445" h="1368425">
                  <a:moveTo>
                    <a:pt x="0" y="1368015"/>
                  </a:moveTo>
                  <a:lnTo>
                    <a:pt x="975014" y="861742"/>
                  </a:lnTo>
                  <a:lnTo>
                    <a:pt x="1950028" y="775568"/>
                  </a:lnTo>
                  <a:lnTo>
                    <a:pt x="2925042" y="0"/>
                  </a:lnTo>
                </a:path>
              </a:pathLst>
            </a:custGeom>
            <a:ln w="304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10687560" y="4829320"/>
            <a:ext cx="38481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15" b="1">
                <a:solidFill>
                  <a:srgbClr val="093154"/>
                </a:solidFill>
                <a:latin typeface="Arial"/>
                <a:cs typeface="Arial"/>
              </a:rPr>
              <a:t>12,400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687560" y="3753966"/>
            <a:ext cx="38481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15" b="1">
                <a:solidFill>
                  <a:srgbClr val="093154"/>
                </a:solidFill>
                <a:latin typeface="Arial"/>
                <a:cs typeface="Arial"/>
              </a:rPr>
              <a:t>12,800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687560" y="2678224"/>
            <a:ext cx="38481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15" b="1">
                <a:solidFill>
                  <a:srgbClr val="093154"/>
                </a:solidFill>
                <a:latin typeface="Arial"/>
                <a:cs typeface="Arial"/>
              </a:rPr>
              <a:t>13,200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687560" y="1601693"/>
            <a:ext cx="38481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15" b="1">
                <a:solidFill>
                  <a:srgbClr val="093154"/>
                </a:solidFill>
                <a:latin typeface="Arial"/>
                <a:cs typeface="Arial"/>
              </a:rPr>
              <a:t>13,600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371645" y="4829320"/>
            <a:ext cx="233679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17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350" spc="-350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410743" y="3753966"/>
            <a:ext cx="19748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35" b="1">
                <a:solidFill>
                  <a:srgbClr val="093154"/>
                </a:solidFill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410743" y="2678224"/>
            <a:ext cx="19748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35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410742" y="1601692"/>
            <a:ext cx="197485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35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13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039199" y="5035779"/>
            <a:ext cx="28956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25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endParaRPr sz="13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015289" y="5035779"/>
            <a:ext cx="29083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15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endParaRPr sz="13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8955799" y="5035779"/>
            <a:ext cx="36195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25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931986" y="5035779"/>
            <a:ext cx="36195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25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1079952" y="3162622"/>
            <a:ext cx="156845" cy="37528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00" spc="210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210990" y="3261405"/>
            <a:ext cx="156845" cy="17907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00" spc="355">
                <a:solidFill>
                  <a:srgbClr val="093154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7678547" y="1226465"/>
            <a:ext cx="191135" cy="86360"/>
          </a:xfrm>
          <a:custGeom>
            <a:avLst/>
            <a:gdLst/>
            <a:ahLst/>
            <a:cxnLst/>
            <a:rect l="l" t="t" r="r" b="b"/>
            <a:pathLst>
              <a:path w="191134" h="86359">
                <a:moveTo>
                  <a:pt x="190604" y="0"/>
                </a:moveTo>
                <a:lnTo>
                  <a:pt x="0" y="0"/>
                </a:lnTo>
                <a:lnTo>
                  <a:pt x="0" y="86174"/>
                </a:lnTo>
                <a:lnTo>
                  <a:pt x="190604" y="86174"/>
                </a:lnTo>
                <a:lnTo>
                  <a:pt x="1906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7876195" y="1127016"/>
            <a:ext cx="354965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29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8338331" y="1226465"/>
            <a:ext cx="191135" cy="86360"/>
          </a:xfrm>
          <a:custGeom>
            <a:avLst/>
            <a:gdLst/>
            <a:ahLst/>
            <a:cxnLst/>
            <a:rect l="l" t="t" r="r" b="b"/>
            <a:pathLst>
              <a:path w="191134" h="86359">
                <a:moveTo>
                  <a:pt x="190604" y="0"/>
                </a:moveTo>
                <a:lnTo>
                  <a:pt x="0" y="0"/>
                </a:lnTo>
                <a:lnTo>
                  <a:pt x="0" y="86174"/>
                </a:lnTo>
                <a:lnTo>
                  <a:pt x="190604" y="86174"/>
                </a:lnTo>
                <a:lnTo>
                  <a:pt x="19060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8532559" y="1127016"/>
            <a:ext cx="53086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35" b="1">
                <a:solidFill>
                  <a:srgbClr val="093154"/>
                </a:solidFill>
                <a:latin typeface="Arial"/>
                <a:cs typeface="Arial"/>
              </a:rPr>
              <a:t>Ex-</a:t>
            </a:r>
            <a:r>
              <a:rPr dirty="0" sz="1350" spc="-265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9177772" y="1264094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273" y="0"/>
                </a:lnTo>
              </a:path>
            </a:pathLst>
          </a:custGeom>
          <a:ln w="3231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9371707" y="1127016"/>
            <a:ext cx="387985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225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847344" y="3077591"/>
            <a:ext cx="4384040" cy="488315"/>
            <a:chOff x="847344" y="3077591"/>
            <a:chExt cx="4384040" cy="488315"/>
          </a:xfrm>
        </p:grpSpPr>
        <p:pic>
          <p:nvPicPr>
            <p:cNvPr id="71" name="object 7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344" y="3077591"/>
              <a:ext cx="491490" cy="24383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0536" y="3077591"/>
              <a:ext cx="94487" cy="24383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780" y="3077591"/>
              <a:ext cx="3943604" cy="24383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320" y="3321380"/>
              <a:ext cx="1956054" cy="244144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5142" y="3321380"/>
              <a:ext cx="97536" cy="24414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3910" y="3321380"/>
              <a:ext cx="1278509" cy="244144"/>
            </a:xfrm>
            <a:prstGeom prst="rect">
              <a:avLst/>
            </a:prstGeom>
          </p:spPr>
        </p:pic>
      </p:grpSp>
      <p:pic>
        <p:nvPicPr>
          <p:cNvPr id="77" name="object 7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28204" y="447420"/>
            <a:ext cx="2344166" cy="243839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96667" y="447420"/>
            <a:ext cx="1447927" cy="243839"/>
          </a:xfrm>
          <a:prstGeom prst="rect">
            <a:avLst/>
          </a:prstGeom>
        </p:spPr>
      </p:pic>
      <p:sp>
        <p:nvSpPr>
          <p:cNvPr id="79" name="object 79" descr=""/>
          <p:cNvSpPr txBox="1"/>
          <p:nvPr/>
        </p:nvSpPr>
        <p:spPr>
          <a:xfrm>
            <a:off x="903224" y="5853176"/>
            <a:ext cx="43446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880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248525" y="5853176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064253" y="2908554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2498201" y="881660"/>
            <a:ext cx="2402840" cy="2060575"/>
            <a:chOff x="2498201" y="881660"/>
            <a:chExt cx="2402840" cy="2060575"/>
          </a:xfrm>
        </p:grpSpPr>
        <p:sp>
          <p:nvSpPr>
            <p:cNvPr id="83" name="object 83" descr=""/>
            <p:cNvSpPr/>
            <p:nvPr/>
          </p:nvSpPr>
          <p:spPr>
            <a:xfrm>
              <a:off x="3699239" y="886469"/>
              <a:ext cx="1196975" cy="1574800"/>
            </a:xfrm>
            <a:custGeom>
              <a:avLst/>
              <a:gdLst/>
              <a:ahLst/>
              <a:cxnLst/>
              <a:rect l="l" t="t" r="r" b="b"/>
              <a:pathLst>
                <a:path w="1196975" h="1574800">
                  <a:moveTo>
                    <a:pt x="0" y="0"/>
                  </a:moveTo>
                  <a:lnTo>
                    <a:pt x="0" y="1025365"/>
                  </a:lnTo>
                  <a:lnTo>
                    <a:pt x="1010343" y="1574754"/>
                  </a:lnTo>
                  <a:lnTo>
                    <a:pt x="1039570" y="1533154"/>
                  </a:lnTo>
                  <a:lnTo>
                    <a:pt x="1066394" y="1490536"/>
                  </a:lnTo>
                  <a:lnTo>
                    <a:pt x="1090787" y="1446977"/>
                  </a:lnTo>
                  <a:lnTo>
                    <a:pt x="1112725" y="1402554"/>
                  </a:lnTo>
                  <a:lnTo>
                    <a:pt x="1132180" y="1357345"/>
                  </a:lnTo>
                  <a:lnTo>
                    <a:pt x="1149126" y="1311427"/>
                  </a:lnTo>
                  <a:lnTo>
                    <a:pt x="1163537" y="1264878"/>
                  </a:lnTo>
                  <a:lnTo>
                    <a:pt x="1175387" y="1217774"/>
                  </a:lnTo>
                  <a:lnTo>
                    <a:pt x="1184649" y="1170194"/>
                  </a:lnTo>
                  <a:lnTo>
                    <a:pt x="1191297" y="1122214"/>
                  </a:lnTo>
                  <a:lnTo>
                    <a:pt x="1195306" y="1073912"/>
                  </a:lnTo>
                  <a:lnTo>
                    <a:pt x="1196648" y="1025365"/>
                  </a:lnTo>
                  <a:lnTo>
                    <a:pt x="1195542" y="980889"/>
                  </a:lnTo>
                  <a:lnTo>
                    <a:pt x="1192255" y="936896"/>
                  </a:lnTo>
                  <a:lnTo>
                    <a:pt x="1186832" y="893425"/>
                  </a:lnTo>
                  <a:lnTo>
                    <a:pt x="1179318" y="850515"/>
                  </a:lnTo>
                  <a:lnTo>
                    <a:pt x="1169757" y="808205"/>
                  </a:lnTo>
                  <a:lnTo>
                    <a:pt x="1158195" y="766532"/>
                  </a:lnTo>
                  <a:lnTo>
                    <a:pt x="1144675" y="725535"/>
                  </a:lnTo>
                  <a:lnTo>
                    <a:pt x="1129244" y="685253"/>
                  </a:lnTo>
                  <a:lnTo>
                    <a:pt x="1111946" y="645725"/>
                  </a:lnTo>
                  <a:lnTo>
                    <a:pt x="1092826" y="606988"/>
                  </a:lnTo>
                  <a:lnTo>
                    <a:pt x="1071929" y="569081"/>
                  </a:lnTo>
                  <a:lnTo>
                    <a:pt x="1049300" y="532043"/>
                  </a:lnTo>
                  <a:lnTo>
                    <a:pt x="1024983" y="495911"/>
                  </a:lnTo>
                  <a:lnTo>
                    <a:pt x="999024" y="460726"/>
                  </a:lnTo>
                  <a:lnTo>
                    <a:pt x="971467" y="426525"/>
                  </a:lnTo>
                  <a:lnTo>
                    <a:pt x="942358" y="393346"/>
                  </a:lnTo>
                  <a:lnTo>
                    <a:pt x="911741" y="361228"/>
                  </a:lnTo>
                  <a:lnTo>
                    <a:pt x="879661" y="330210"/>
                  </a:lnTo>
                  <a:lnTo>
                    <a:pt x="846163" y="300329"/>
                  </a:lnTo>
                  <a:lnTo>
                    <a:pt x="811292" y="271625"/>
                  </a:lnTo>
                  <a:lnTo>
                    <a:pt x="775093" y="244137"/>
                  </a:lnTo>
                  <a:lnTo>
                    <a:pt x="737611" y="217901"/>
                  </a:lnTo>
                  <a:lnTo>
                    <a:pt x="698890" y="192958"/>
                  </a:lnTo>
                  <a:lnTo>
                    <a:pt x="658975" y="169344"/>
                  </a:lnTo>
                  <a:lnTo>
                    <a:pt x="617913" y="147100"/>
                  </a:lnTo>
                  <a:lnTo>
                    <a:pt x="575746" y="126263"/>
                  </a:lnTo>
                  <a:lnTo>
                    <a:pt x="532521" y="106872"/>
                  </a:lnTo>
                  <a:lnTo>
                    <a:pt x="488281" y="88965"/>
                  </a:lnTo>
                  <a:lnTo>
                    <a:pt x="443073" y="72581"/>
                  </a:lnTo>
                  <a:lnTo>
                    <a:pt x="396940" y="57759"/>
                  </a:lnTo>
                  <a:lnTo>
                    <a:pt x="349929" y="44535"/>
                  </a:lnTo>
                  <a:lnTo>
                    <a:pt x="302083" y="32951"/>
                  </a:lnTo>
                  <a:lnTo>
                    <a:pt x="253447" y="23043"/>
                  </a:lnTo>
                  <a:lnTo>
                    <a:pt x="204067" y="14850"/>
                  </a:lnTo>
                  <a:lnTo>
                    <a:pt x="153987" y="8410"/>
                  </a:lnTo>
                  <a:lnTo>
                    <a:pt x="103253" y="3763"/>
                  </a:lnTo>
                  <a:lnTo>
                    <a:pt x="51909" y="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699239" y="886469"/>
              <a:ext cx="1196975" cy="1574800"/>
            </a:xfrm>
            <a:custGeom>
              <a:avLst/>
              <a:gdLst/>
              <a:ahLst/>
              <a:cxnLst/>
              <a:rect l="l" t="t" r="r" b="b"/>
              <a:pathLst>
                <a:path w="1196975" h="1574800">
                  <a:moveTo>
                    <a:pt x="0" y="0"/>
                  </a:moveTo>
                  <a:lnTo>
                    <a:pt x="51909" y="947"/>
                  </a:lnTo>
                  <a:lnTo>
                    <a:pt x="103253" y="3763"/>
                  </a:lnTo>
                  <a:lnTo>
                    <a:pt x="153987" y="8410"/>
                  </a:lnTo>
                  <a:lnTo>
                    <a:pt x="204067" y="14850"/>
                  </a:lnTo>
                  <a:lnTo>
                    <a:pt x="253447" y="23043"/>
                  </a:lnTo>
                  <a:lnTo>
                    <a:pt x="302083" y="32951"/>
                  </a:lnTo>
                  <a:lnTo>
                    <a:pt x="349929" y="44535"/>
                  </a:lnTo>
                  <a:lnTo>
                    <a:pt x="396940" y="57759"/>
                  </a:lnTo>
                  <a:lnTo>
                    <a:pt x="443073" y="72581"/>
                  </a:lnTo>
                  <a:lnTo>
                    <a:pt x="488281" y="88965"/>
                  </a:lnTo>
                  <a:lnTo>
                    <a:pt x="532521" y="106872"/>
                  </a:lnTo>
                  <a:lnTo>
                    <a:pt x="575746" y="126263"/>
                  </a:lnTo>
                  <a:lnTo>
                    <a:pt x="617913" y="147100"/>
                  </a:lnTo>
                  <a:lnTo>
                    <a:pt x="658975" y="169344"/>
                  </a:lnTo>
                  <a:lnTo>
                    <a:pt x="698890" y="192958"/>
                  </a:lnTo>
                  <a:lnTo>
                    <a:pt x="737611" y="217901"/>
                  </a:lnTo>
                  <a:lnTo>
                    <a:pt x="775093" y="244137"/>
                  </a:lnTo>
                  <a:lnTo>
                    <a:pt x="811292" y="271625"/>
                  </a:lnTo>
                  <a:lnTo>
                    <a:pt x="846163" y="300329"/>
                  </a:lnTo>
                  <a:lnTo>
                    <a:pt x="879661" y="330210"/>
                  </a:lnTo>
                  <a:lnTo>
                    <a:pt x="911741" y="361228"/>
                  </a:lnTo>
                  <a:lnTo>
                    <a:pt x="942358" y="393346"/>
                  </a:lnTo>
                  <a:lnTo>
                    <a:pt x="971467" y="426525"/>
                  </a:lnTo>
                  <a:lnTo>
                    <a:pt x="999024" y="460726"/>
                  </a:lnTo>
                  <a:lnTo>
                    <a:pt x="1024983" y="495911"/>
                  </a:lnTo>
                  <a:lnTo>
                    <a:pt x="1049300" y="532043"/>
                  </a:lnTo>
                  <a:lnTo>
                    <a:pt x="1071929" y="569081"/>
                  </a:lnTo>
                  <a:lnTo>
                    <a:pt x="1092826" y="606988"/>
                  </a:lnTo>
                  <a:lnTo>
                    <a:pt x="1111946" y="645725"/>
                  </a:lnTo>
                  <a:lnTo>
                    <a:pt x="1129244" y="685253"/>
                  </a:lnTo>
                  <a:lnTo>
                    <a:pt x="1144675" y="725535"/>
                  </a:lnTo>
                  <a:lnTo>
                    <a:pt x="1158195" y="766532"/>
                  </a:lnTo>
                  <a:lnTo>
                    <a:pt x="1169757" y="808205"/>
                  </a:lnTo>
                  <a:lnTo>
                    <a:pt x="1179318" y="850515"/>
                  </a:lnTo>
                  <a:lnTo>
                    <a:pt x="1186832" y="893425"/>
                  </a:lnTo>
                  <a:lnTo>
                    <a:pt x="1192255" y="936896"/>
                  </a:lnTo>
                  <a:lnTo>
                    <a:pt x="1195542" y="980889"/>
                  </a:lnTo>
                  <a:lnTo>
                    <a:pt x="1196648" y="1025365"/>
                  </a:lnTo>
                  <a:lnTo>
                    <a:pt x="1195306" y="1073912"/>
                  </a:lnTo>
                  <a:lnTo>
                    <a:pt x="1191297" y="1122214"/>
                  </a:lnTo>
                  <a:lnTo>
                    <a:pt x="1184649" y="1170194"/>
                  </a:lnTo>
                  <a:lnTo>
                    <a:pt x="1175387" y="1217774"/>
                  </a:lnTo>
                  <a:lnTo>
                    <a:pt x="1163537" y="1264878"/>
                  </a:lnTo>
                  <a:lnTo>
                    <a:pt x="1149126" y="1311427"/>
                  </a:lnTo>
                  <a:lnTo>
                    <a:pt x="1132180" y="1357345"/>
                  </a:lnTo>
                  <a:lnTo>
                    <a:pt x="1112725" y="1402554"/>
                  </a:lnTo>
                  <a:lnTo>
                    <a:pt x="1090787" y="1446977"/>
                  </a:lnTo>
                  <a:lnTo>
                    <a:pt x="1066394" y="1490536"/>
                  </a:lnTo>
                  <a:lnTo>
                    <a:pt x="1039570" y="1533154"/>
                  </a:lnTo>
                  <a:lnTo>
                    <a:pt x="1010343" y="1574754"/>
                  </a:lnTo>
                  <a:lnTo>
                    <a:pt x="0" y="1025365"/>
                  </a:lnTo>
                  <a:lnTo>
                    <a:pt x="0" y="0"/>
                  </a:lnTo>
                  <a:close/>
                </a:path>
              </a:pathLst>
            </a:custGeom>
            <a:ln w="9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502684" y="1847455"/>
              <a:ext cx="2207260" cy="1090295"/>
            </a:xfrm>
            <a:custGeom>
              <a:avLst/>
              <a:gdLst/>
              <a:ahLst/>
              <a:cxnLst/>
              <a:rect l="l" t="t" r="r" b="b"/>
              <a:pathLst>
                <a:path w="2207260" h="1090295">
                  <a:moveTo>
                    <a:pt x="2183" y="0"/>
                  </a:moveTo>
                  <a:lnTo>
                    <a:pt x="0" y="46558"/>
                  </a:lnTo>
                  <a:lnTo>
                    <a:pt x="274" y="92881"/>
                  </a:lnTo>
                  <a:lnTo>
                    <a:pt x="2969" y="138909"/>
                  </a:lnTo>
                  <a:lnTo>
                    <a:pt x="8050" y="184579"/>
                  </a:lnTo>
                  <a:lnTo>
                    <a:pt x="15481" y="229833"/>
                  </a:lnTo>
                  <a:lnTo>
                    <a:pt x="25225" y="274610"/>
                  </a:lnTo>
                  <a:lnTo>
                    <a:pt x="37247" y="318848"/>
                  </a:lnTo>
                  <a:lnTo>
                    <a:pt x="51511" y="362489"/>
                  </a:lnTo>
                  <a:lnTo>
                    <a:pt x="67981" y="405471"/>
                  </a:lnTo>
                  <a:lnTo>
                    <a:pt x="86620" y="447734"/>
                  </a:lnTo>
                  <a:lnTo>
                    <a:pt x="107395" y="489218"/>
                  </a:lnTo>
                  <a:lnTo>
                    <a:pt x="130267" y="529862"/>
                  </a:lnTo>
                  <a:lnTo>
                    <a:pt x="155202" y="569605"/>
                  </a:lnTo>
                  <a:lnTo>
                    <a:pt x="182163" y="608388"/>
                  </a:lnTo>
                  <a:lnTo>
                    <a:pt x="211115" y="646150"/>
                  </a:lnTo>
                  <a:lnTo>
                    <a:pt x="242022" y="682830"/>
                  </a:lnTo>
                  <a:lnTo>
                    <a:pt x="274847" y="718369"/>
                  </a:lnTo>
                  <a:lnTo>
                    <a:pt x="309556" y="752705"/>
                  </a:lnTo>
                  <a:lnTo>
                    <a:pt x="346111" y="785778"/>
                  </a:lnTo>
                  <a:lnTo>
                    <a:pt x="384478" y="817528"/>
                  </a:lnTo>
                  <a:lnTo>
                    <a:pt x="424619" y="847894"/>
                  </a:lnTo>
                  <a:lnTo>
                    <a:pt x="466500" y="876817"/>
                  </a:lnTo>
                  <a:lnTo>
                    <a:pt x="510085" y="904234"/>
                  </a:lnTo>
                  <a:lnTo>
                    <a:pt x="555337" y="930087"/>
                  </a:lnTo>
                  <a:lnTo>
                    <a:pt x="598607" y="952552"/>
                  </a:lnTo>
                  <a:lnTo>
                    <a:pt x="642535" y="973272"/>
                  </a:lnTo>
                  <a:lnTo>
                    <a:pt x="687064" y="992258"/>
                  </a:lnTo>
                  <a:lnTo>
                    <a:pt x="732138" y="1009522"/>
                  </a:lnTo>
                  <a:lnTo>
                    <a:pt x="777698" y="1025074"/>
                  </a:lnTo>
                  <a:lnTo>
                    <a:pt x="823687" y="1038925"/>
                  </a:lnTo>
                  <a:lnTo>
                    <a:pt x="870048" y="1051087"/>
                  </a:lnTo>
                  <a:lnTo>
                    <a:pt x="916724" y="1061570"/>
                  </a:lnTo>
                  <a:lnTo>
                    <a:pt x="963656" y="1070385"/>
                  </a:lnTo>
                  <a:lnTo>
                    <a:pt x="1010789" y="1077543"/>
                  </a:lnTo>
                  <a:lnTo>
                    <a:pt x="1058065" y="1083055"/>
                  </a:lnTo>
                  <a:lnTo>
                    <a:pt x="1105425" y="1086933"/>
                  </a:lnTo>
                  <a:lnTo>
                    <a:pt x="1152814" y="1089186"/>
                  </a:lnTo>
                  <a:lnTo>
                    <a:pt x="1200173" y="1089827"/>
                  </a:lnTo>
                  <a:lnTo>
                    <a:pt x="1247446" y="1088866"/>
                  </a:lnTo>
                  <a:lnTo>
                    <a:pt x="1294574" y="1086314"/>
                  </a:lnTo>
                  <a:lnTo>
                    <a:pt x="1341501" y="1082182"/>
                  </a:lnTo>
                  <a:lnTo>
                    <a:pt x="1388169" y="1076481"/>
                  </a:lnTo>
                  <a:lnTo>
                    <a:pt x="1434521" y="1069222"/>
                  </a:lnTo>
                  <a:lnTo>
                    <a:pt x="1480500" y="1060416"/>
                  </a:lnTo>
                  <a:lnTo>
                    <a:pt x="1526048" y="1050074"/>
                  </a:lnTo>
                  <a:lnTo>
                    <a:pt x="1571108" y="1038207"/>
                  </a:lnTo>
                  <a:lnTo>
                    <a:pt x="1615623" y="1024825"/>
                  </a:lnTo>
                  <a:lnTo>
                    <a:pt x="1659535" y="1009941"/>
                  </a:lnTo>
                  <a:lnTo>
                    <a:pt x="1702786" y="993564"/>
                  </a:lnTo>
                  <a:lnTo>
                    <a:pt x="1745321" y="975707"/>
                  </a:lnTo>
                  <a:lnTo>
                    <a:pt x="1787080" y="956379"/>
                  </a:lnTo>
                  <a:lnTo>
                    <a:pt x="1828008" y="935592"/>
                  </a:lnTo>
                  <a:lnTo>
                    <a:pt x="1868046" y="913357"/>
                  </a:lnTo>
                  <a:lnTo>
                    <a:pt x="1907137" y="889684"/>
                  </a:lnTo>
                  <a:lnTo>
                    <a:pt x="1945225" y="864585"/>
                  </a:lnTo>
                  <a:lnTo>
                    <a:pt x="1982251" y="838071"/>
                  </a:lnTo>
                  <a:lnTo>
                    <a:pt x="2018158" y="810153"/>
                  </a:lnTo>
                  <a:lnTo>
                    <a:pt x="2052889" y="780841"/>
                  </a:lnTo>
                  <a:lnTo>
                    <a:pt x="2086387" y="750147"/>
                  </a:lnTo>
                  <a:lnTo>
                    <a:pt x="2118594" y="718082"/>
                  </a:lnTo>
                  <a:lnTo>
                    <a:pt x="2149453" y="684656"/>
                  </a:lnTo>
                  <a:lnTo>
                    <a:pt x="2178907" y="649881"/>
                  </a:lnTo>
                  <a:lnTo>
                    <a:pt x="2206898" y="613767"/>
                  </a:lnTo>
                  <a:lnTo>
                    <a:pt x="1196554" y="6437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502684" y="1847455"/>
              <a:ext cx="2207260" cy="1090295"/>
            </a:xfrm>
            <a:custGeom>
              <a:avLst/>
              <a:gdLst/>
              <a:ahLst/>
              <a:cxnLst/>
              <a:rect l="l" t="t" r="r" b="b"/>
              <a:pathLst>
                <a:path w="2207260" h="1090295">
                  <a:moveTo>
                    <a:pt x="2206898" y="613767"/>
                  </a:moveTo>
                  <a:lnTo>
                    <a:pt x="2178907" y="649881"/>
                  </a:lnTo>
                  <a:lnTo>
                    <a:pt x="2149453" y="684656"/>
                  </a:lnTo>
                  <a:lnTo>
                    <a:pt x="2118594" y="718082"/>
                  </a:lnTo>
                  <a:lnTo>
                    <a:pt x="2086387" y="750147"/>
                  </a:lnTo>
                  <a:lnTo>
                    <a:pt x="2052889" y="780841"/>
                  </a:lnTo>
                  <a:lnTo>
                    <a:pt x="2018158" y="810153"/>
                  </a:lnTo>
                  <a:lnTo>
                    <a:pt x="1982251" y="838071"/>
                  </a:lnTo>
                  <a:lnTo>
                    <a:pt x="1945225" y="864585"/>
                  </a:lnTo>
                  <a:lnTo>
                    <a:pt x="1907137" y="889684"/>
                  </a:lnTo>
                  <a:lnTo>
                    <a:pt x="1868046" y="913357"/>
                  </a:lnTo>
                  <a:lnTo>
                    <a:pt x="1828008" y="935592"/>
                  </a:lnTo>
                  <a:lnTo>
                    <a:pt x="1787080" y="956379"/>
                  </a:lnTo>
                  <a:lnTo>
                    <a:pt x="1745321" y="975707"/>
                  </a:lnTo>
                  <a:lnTo>
                    <a:pt x="1702786" y="993564"/>
                  </a:lnTo>
                  <a:lnTo>
                    <a:pt x="1659535" y="1009941"/>
                  </a:lnTo>
                  <a:lnTo>
                    <a:pt x="1615623" y="1024825"/>
                  </a:lnTo>
                  <a:lnTo>
                    <a:pt x="1571108" y="1038207"/>
                  </a:lnTo>
                  <a:lnTo>
                    <a:pt x="1526048" y="1050074"/>
                  </a:lnTo>
                  <a:lnTo>
                    <a:pt x="1480500" y="1060416"/>
                  </a:lnTo>
                  <a:lnTo>
                    <a:pt x="1434521" y="1069222"/>
                  </a:lnTo>
                  <a:lnTo>
                    <a:pt x="1388169" y="1076481"/>
                  </a:lnTo>
                  <a:lnTo>
                    <a:pt x="1341501" y="1082182"/>
                  </a:lnTo>
                  <a:lnTo>
                    <a:pt x="1294574" y="1086314"/>
                  </a:lnTo>
                  <a:lnTo>
                    <a:pt x="1247446" y="1088866"/>
                  </a:lnTo>
                  <a:lnTo>
                    <a:pt x="1200173" y="1089827"/>
                  </a:lnTo>
                  <a:lnTo>
                    <a:pt x="1152814" y="1089186"/>
                  </a:lnTo>
                  <a:lnTo>
                    <a:pt x="1105425" y="1086933"/>
                  </a:lnTo>
                  <a:lnTo>
                    <a:pt x="1058065" y="1083055"/>
                  </a:lnTo>
                  <a:lnTo>
                    <a:pt x="1010789" y="1077543"/>
                  </a:lnTo>
                  <a:lnTo>
                    <a:pt x="963656" y="1070385"/>
                  </a:lnTo>
                  <a:lnTo>
                    <a:pt x="916724" y="1061570"/>
                  </a:lnTo>
                  <a:lnTo>
                    <a:pt x="870048" y="1051087"/>
                  </a:lnTo>
                  <a:lnTo>
                    <a:pt x="823687" y="1038925"/>
                  </a:lnTo>
                  <a:lnTo>
                    <a:pt x="777698" y="1025074"/>
                  </a:lnTo>
                  <a:lnTo>
                    <a:pt x="732138" y="1009522"/>
                  </a:lnTo>
                  <a:lnTo>
                    <a:pt x="687064" y="992258"/>
                  </a:lnTo>
                  <a:lnTo>
                    <a:pt x="642535" y="973272"/>
                  </a:lnTo>
                  <a:lnTo>
                    <a:pt x="598607" y="952552"/>
                  </a:lnTo>
                  <a:lnTo>
                    <a:pt x="555337" y="930087"/>
                  </a:lnTo>
                  <a:lnTo>
                    <a:pt x="510085" y="904234"/>
                  </a:lnTo>
                  <a:lnTo>
                    <a:pt x="466500" y="876817"/>
                  </a:lnTo>
                  <a:lnTo>
                    <a:pt x="424619" y="847894"/>
                  </a:lnTo>
                  <a:lnTo>
                    <a:pt x="384478" y="817528"/>
                  </a:lnTo>
                  <a:lnTo>
                    <a:pt x="346111" y="785778"/>
                  </a:lnTo>
                  <a:lnTo>
                    <a:pt x="309556" y="752705"/>
                  </a:lnTo>
                  <a:lnTo>
                    <a:pt x="274847" y="718369"/>
                  </a:lnTo>
                  <a:lnTo>
                    <a:pt x="242022" y="682830"/>
                  </a:lnTo>
                  <a:lnTo>
                    <a:pt x="211115" y="646150"/>
                  </a:lnTo>
                  <a:lnTo>
                    <a:pt x="182163" y="608388"/>
                  </a:lnTo>
                  <a:lnTo>
                    <a:pt x="155202" y="569605"/>
                  </a:lnTo>
                  <a:lnTo>
                    <a:pt x="130267" y="529862"/>
                  </a:lnTo>
                  <a:lnTo>
                    <a:pt x="107395" y="489218"/>
                  </a:lnTo>
                  <a:lnTo>
                    <a:pt x="86620" y="447734"/>
                  </a:lnTo>
                  <a:lnTo>
                    <a:pt x="67981" y="405471"/>
                  </a:lnTo>
                  <a:lnTo>
                    <a:pt x="51511" y="362489"/>
                  </a:lnTo>
                  <a:lnTo>
                    <a:pt x="37247" y="318848"/>
                  </a:lnTo>
                  <a:lnTo>
                    <a:pt x="25225" y="274610"/>
                  </a:lnTo>
                  <a:lnTo>
                    <a:pt x="15481" y="229833"/>
                  </a:lnTo>
                  <a:lnTo>
                    <a:pt x="8050" y="184579"/>
                  </a:lnTo>
                  <a:lnTo>
                    <a:pt x="2969" y="138909"/>
                  </a:lnTo>
                  <a:lnTo>
                    <a:pt x="274" y="92881"/>
                  </a:lnTo>
                  <a:lnTo>
                    <a:pt x="0" y="46558"/>
                  </a:lnTo>
                  <a:lnTo>
                    <a:pt x="2183" y="0"/>
                  </a:lnTo>
                  <a:lnTo>
                    <a:pt x="1196554" y="64379"/>
                  </a:lnTo>
                  <a:lnTo>
                    <a:pt x="2206898" y="613767"/>
                  </a:lnTo>
                  <a:close/>
                </a:path>
              </a:pathLst>
            </a:custGeom>
            <a:ln w="88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504867" y="1164356"/>
              <a:ext cx="1194435" cy="748030"/>
            </a:xfrm>
            <a:custGeom>
              <a:avLst/>
              <a:gdLst/>
              <a:ahLst/>
              <a:cxnLst/>
              <a:rect l="l" t="t" r="r" b="b"/>
              <a:pathLst>
                <a:path w="1194435" h="748030">
                  <a:moveTo>
                    <a:pt x="375153" y="0"/>
                  </a:moveTo>
                  <a:lnTo>
                    <a:pt x="334588" y="34238"/>
                  </a:lnTo>
                  <a:lnTo>
                    <a:pt x="296120" y="69944"/>
                  </a:lnTo>
                  <a:lnTo>
                    <a:pt x="259787" y="107043"/>
                  </a:lnTo>
                  <a:lnTo>
                    <a:pt x="225630" y="145465"/>
                  </a:lnTo>
                  <a:lnTo>
                    <a:pt x="193689" y="185135"/>
                  </a:lnTo>
                  <a:lnTo>
                    <a:pt x="164003" y="225980"/>
                  </a:lnTo>
                  <a:lnTo>
                    <a:pt x="136614" y="267929"/>
                  </a:lnTo>
                  <a:lnTo>
                    <a:pt x="111560" y="310909"/>
                  </a:lnTo>
                  <a:lnTo>
                    <a:pt x="88881" y="354845"/>
                  </a:lnTo>
                  <a:lnTo>
                    <a:pt x="68618" y="399667"/>
                  </a:lnTo>
                  <a:lnTo>
                    <a:pt x="50810" y="445300"/>
                  </a:lnTo>
                  <a:lnTo>
                    <a:pt x="35498" y="491673"/>
                  </a:lnTo>
                  <a:lnTo>
                    <a:pt x="22720" y="538712"/>
                  </a:lnTo>
                  <a:lnTo>
                    <a:pt x="12518" y="586344"/>
                  </a:lnTo>
                  <a:lnTo>
                    <a:pt x="4931" y="634497"/>
                  </a:lnTo>
                  <a:lnTo>
                    <a:pt x="0" y="683099"/>
                  </a:lnTo>
                  <a:lnTo>
                    <a:pt x="1194371" y="747478"/>
                  </a:lnTo>
                  <a:lnTo>
                    <a:pt x="37515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504867" y="1164356"/>
              <a:ext cx="1194435" cy="748030"/>
            </a:xfrm>
            <a:custGeom>
              <a:avLst/>
              <a:gdLst/>
              <a:ahLst/>
              <a:cxnLst/>
              <a:rect l="l" t="t" r="r" b="b"/>
              <a:pathLst>
                <a:path w="1194435" h="748030">
                  <a:moveTo>
                    <a:pt x="0" y="683099"/>
                  </a:moveTo>
                  <a:lnTo>
                    <a:pt x="4931" y="634497"/>
                  </a:lnTo>
                  <a:lnTo>
                    <a:pt x="12518" y="586344"/>
                  </a:lnTo>
                  <a:lnTo>
                    <a:pt x="22720" y="538712"/>
                  </a:lnTo>
                  <a:lnTo>
                    <a:pt x="35498" y="491673"/>
                  </a:lnTo>
                  <a:lnTo>
                    <a:pt x="50810" y="445300"/>
                  </a:lnTo>
                  <a:lnTo>
                    <a:pt x="68618" y="399667"/>
                  </a:lnTo>
                  <a:lnTo>
                    <a:pt x="88881" y="354845"/>
                  </a:lnTo>
                  <a:lnTo>
                    <a:pt x="111560" y="310909"/>
                  </a:lnTo>
                  <a:lnTo>
                    <a:pt x="136614" y="267929"/>
                  </a:lnTo>
                  <a:lnTo>
                    <a:pt x="164003" y="225980"/>
                  </a:lnTo>
                  <a:lnTo>
                    <a:pt x="193689" y="185135"/>
                  </a:lnTo>
                  <a:lnTo>
                    <a:pt x="225630" y="145465"/>
                  </a:lnTo>
                  <a:lnTo>
                    <a:pt x="259787" y="107043"/>
                  </a:lnTo>
                  <a:lnTo>
                    <a:pt x="296120" y="69944"/>
                  </a:lnTo>
                  <a:lnTo>
                    <a:pt x="334588" y="34238"/>
                  </a:lnTo>
                  <a:lnTo>
                    <a:pt x="375153" y="0"/>
                  </a:lnTo>
                  <a:lnTo>
                    <a:pt x="1194371" y="747478"/>
                  </a:lnTo>
                  <a:lnTo>
                    <a:pt x="0" y="683099"/>
                  </a:lnTo>
                  <a:close/>
                </a:path>
              </a:pathLst>
            </a:custGeom>
            <a:ln w="90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880021" y="886469"/>
              <a:ext cx="819785" cy="1025525"/>
            </a:xfrm>
            <a:custGeom>
              <a:avLst/>
              <a:gdLst/>
              <a:ahLst/>
              <a:cxnLst/>
              <a:rect l="l" t="t" r="r" b="b"/>
              <a:pathLst>
                <a:path w="819785" h="1025525">
                  <a:moveTo>
                    <a:pt x="819217" y="0"/>
                  </a:moveTo>
                  <a:lnTo>
                    <a:pt x="768595" y="916"/>
                  </a:lnTo>
                  <a:lnTo>
                    <a:pt x="718247" y="3652"/>
                  </a:lnTo>
                  <a:lnTo>
                    <a:pt x="668235" y="8187"/>
                  </a:lnTo>
                  <a:lnTo>
                    <a:pt x="618620" y="14500"/>
                  </a:lnTo>
                  <a:lnTo>
                    <a:pt x="569463" y="22570"/>
                  </a:lnTo>
                  <a:lnTo>
                    <a:pt x="520826" y="32376"/>
                  </a:lnTo>
                  <a:lnTo>
                    <a:pt x="472769" y="43898"/>
                  </a:lnTo>
                  <a:lnTo>
                    <a:pt x="425355" y="57114"/>
                  </a:lnTo>
                  <a:lnTo>
                    <a:pt x="378644" y="72003"/>
                  </a:lnTo>
                  <a:lnTo>
                    <a:pt x="332698" y="88546"/>
                  </a:lnTo>
                  <a:lnTo>
                    <a:pt x="287577" y="106720"/>
                  </a:lnTo>
                  <a:lnTo>
                    <a:pt x="243343" y="126506"/>
                  </a:lnTo>
                  <a:lnTo>
                    <a:pt x="200058" y="147882"/>
                  </a:lnTo>
                  <a:lnTo>
                    <a:pt x="157782" y="170827"/>
                  </a:lnTo>
                  <a:lnTo>
                    <a:pt x="116577" y="195321"/>
                  </a:lnTo>
                  <a:lnTo>
                    <a:pt x="76504" y="221343"/>
                  </a:lnTo>
                  <a:lnTo>
                    <a:pt x="37625" y="248872"/>
                  </a:lnTo>
                  <a:lnTo>
                    <a:pt x="0" y="277887"/>
                  </a:lnTo>
                  <a:lnTo>
                    <a:pt x="819217" y="1025365"/>
                  </a:lnTo>
                  <a:lnTo>
                    <a:pt x="81921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880021" y="886469"/>
              <a:ext cx="819785" cy="1025525"/>
            </a:xfrm>
            <a:custGeom>
              <a:avLst/>
              <a:gdLst/>
              <a:ahLst/>
              <a:cxnLst/>
              <a:rect l="l" t="t" r="r" b="b"/>
              <a:pathLst>
                <a:path w="819785" h="1025525">
                  <a:moveTo>
                    <a:pt x="0" y="277887"/>
                  </a:moveTo>
                  <a:lnTo>
                    <a:pt x="37625" y="248872"/>
                  </a:lnTo>
                  <a:lnTo>
                    <a:pt x="76504" y="221343"/>
                  </a:lnTo>
                  <a:lnTo>
                    <a:pt x="116577" y="195321"/>
                  </a:lnTo>
                  <a:lnTo>
                    <a:pt x="157782" y="170827"/>
                  </a:lnTo>
                  <a:lnTo>
                    <a:pt x="200058" y="147882"/>
                  </a:lnTo>
                  <a:lnTo>
                    <a:pt x="243343" y="126506"/>
                  </a:lnTo>
                  <a:lnTo>
                    <a:pt x="287577" y="106720"/>
                  </a:lnTo>
                  <a:lnTo>
                    <a:pt x="332698" y="88546"/>
                  </a:lnTo>
                  <a:lnTo>
                    <a:pt x="378644" y="72003"/>
                  </a:lnTo>
                  <a:lnTo>
                    <a:pt x="425355" y="57114"/>
                  </a:lnTo>
                  <a:lnTo>
                    <a:pt x="472769" y="43898"/>
                  </a:lnTo>
                  <a:lnTo>
                    <a:pt x="520826" y="32376"/>
                  </a:lnTo>
                  <a:lnTo>
                    <a:pt x="569463" y="22570"/>
                  </a:lnTo>
                  <a:lnTo>
                    <a:pt x="618620" y="14500"/>
                  </a:lnTo>
                  <a:lnTo>
                    <a:pt x="668235" y="8187"/>
                  </a:lnTo>
                  <a:lnTo>
                    <a:pt x="718247" y="3652"/>
                  </a:lnTo>
                  <a:lnTo>
                    <a:pt x="768595" y="916"/>
                  </a:lnTo>
                  <a:lnTo>
                    <a:pt x="819217" y="0"/>
                  </a:lnTo>
                  <a:lnTo>
                    <a:pt x="819217" y="1025365"/>
                  </a:lnTo>
                  <a:lnTo>
                    <a:pt x="0" y="277887"/>
                  </a:lnTo>
                  <a:close/>
                </a:path>
              </a:pathLst>
            </a:custGeom>
            <a:ln w="9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898220" y="939299"/>
            <a:ext cx="69850" cy="61594"/>
            <a:chOff x="898220" y="939299"/>
            <a:chExt cx="69850" cy="61594"/>
          </a:xfrm>
        </p:grpSpPr>
        <p:sp>
          <p:nvSpPr>
            <p:cNvPr id="92" name="object 92" descr=""/>
            <p:cNvSpPr/>
            <p:nvPr/>
          </p:nvSpPr>
          <p:spPr>
            <a:xfrm>
              <a:off x="902883" y="94396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60271" y="0"/>
                  </a:moveTo>
                  <a:lnTo>
                    <a:pt x="0" y="0"/>
                  </a:lnTo>
                  <a:lnTo>
                    <a:pt x="0" y="51641"/>
                  </a:lnTo>
                  <a:lnTo>
                    <a:pt x="60271" y="51641"/>
                  </a:lnTo>
                  <a:lnTo>
                    <a:pt x="6027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2883" y="94396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0" y="51641"/>
                  </a:moveTo>
                  <a:lnTo>
                    <a:pt x="60271" y="51641"/>
                  </a:lnTo>
                  <a:lnTo>
                    <a:pt x="60271" y="0"/>
                  </a:lnTo>
                  <a:lnTo>
                    <a:pt x="0" y="0"/>
                  </a:lnTo>
                  <a:lnTo>
                    <a:pt x="0" y="51641"/>
                  </a:lnTo>
                  <a:close/>
                </a:path>
              </a:pathLst>
            </a:custGeom>
            <a:ln w="92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976853" y="886880"/>
            <a:ext cx="933450" cy="2686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160"/>
              </a:spcBef>
            </a:pPr>
            <a:r>
              <a:rPr dirty="0" sz="800" spc="80" b="1">
                <a:solidFill>
                  <a:srgbClr val="001F5F"/>
                </a:solidFill>
                <a:latin typeface="Arial"/>
                <a:cs typeface="Arial"/>
              </a:rPr>
              <a:t>Pb-</a:t>
            </a:r>
            <a:r>
              <a:rPr dirty="0" sz="800" spc="70" b="1">
                <a:solidFill>
                  <a:srgbClr val="001F5F"/>
                </a:solidFill>
                <a:latin typeface="Arial"/>
                <a:cs typeface="Arial"/>
              </a:rPr>
              <a:t>Acid</a:t>
            </a:r>
            <a:r>
              <a:rPr dirty="0" sz="8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60" b="1">
                <a:solidFill>
                  <a:srgbClr val="001F5F"/>
                </a:solidFill>
                <a:latin typeface="Arial"/>
                <a:cs typeface="Arial"/>
              </a:rPr>
              <a:t>Battery </a:t>
            </a:r>
            <a:r>
              <a:rPr dirty="0" sz="800" spc="50" b="1">
                <a:solidFill>
                  <a:srgbClr val="001F5F"/>
                </a:solidFill>
                <a:latin typeface="Arial"/>
                <a:cs typeface="Arial"/>
              </a:rPr>
              <a:t>(Industrial)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898220" y="1477229"/>
            <a:ext cx="69850" cy="61594"/>
            <a:chOff x="898220" y="1477229"/>
            <a:chExt cx="69850" cy="61594"/>
          </a:xfrm>
        </p:grpSpPr>
        <p:sp>
          <p:nvSpPr>
            <p:cNvPr id="96" name="object 96" descr=""/>
            <p:cNvSpPr/>
            <p:nvPr/>
          </p:nvSpPr>
          <p:spPr>
            <a:xfrm>
              <a:off x="902883" y="148189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60271" y="0"/>
                  </a:moveTo>
                  <a:lnTo>
                    <a:pt x="0" y="0"/>
                  </a:lnTo>
                  <a:lnTo>
                    <a:pt x="0" y="51641"/>
                  </a:lnTo>
                  <a:lnTo>
                    <a:pt x="60271" y="51641"/>
                  </a:lnTo>
                  <a:lnTo>
                    <a:pt x="6027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2883" y="148189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0" y="51641"/>
                  </a:moveTo>
                  <a:lnTo>
                    <a:pt x="60271" y="51641"/>
                  </a:lnTo>
                  <a:lnTo>
                    <a:pt x="60271" y="0"/>
                  </a:lnTo>
                  <a:lnTo>
                    <a:pt x="0" y="0"/>
                  </a:lnTo>
                  <a:lnTo>
                    <a:pt x="0" y="51641"/>
                  </a:lnTo>
                  <a:close/>
                </a:path>
              </a:pathLst>
            </a:custGeom>
            <a:ln w="92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976853" y="1424523"/>
            <a:ext cx="933450" cy="26860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15"/>
              </a:spcBef>
            </a:pPr>
            <a:r>
              <a:rPr dirty="0" sz="800" spc="80" b="1">
                <a:solidFill>
                  <a:srgbClr val="001F5F"/>
                </a:solidFill>
                <a:latin typeface="Arial"/>
                <a:cs typeface="Arial"/>
              </a:rPr>
              <a:t>Pb-</a:t>
            </a:r>
            <a:r>
              <a:rPr dirty="0" sz="800" spc="70" b="1">
                <a:solidFill>
                  <a:srgbClr val="001F5F"/>
                </a:solidFill>
                <a:latin typeface="Arial"/>
                <a:cs typeface="Arial"/>
              </a:rPr>
              <a:t>Acid</a:t>
            </a:r>
            <a:r>
              <a:rPr dirty="0" sz="8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60" b="1">
                <a:solidFill>
                  <a:srgbClr val="001F5F"/>
                </a:solidFill>
                <a:latin typeface="Arial"/>
                <a:cs typeface="Arial"/>
              </a:rPr>
              <a:t>Battery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dirty="0" sz="800" spc="60" b="1">
                <a:solidFill>
                  <a:srgbClr val="001F5F"/>
                </a:solidFill>
                <a:latin typeface="Arial"/>
                <a:cs typeface="Arial"/>
              </a:rPr>
              <a:t>(Replacement)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898220" y="2015159"/>
            <a:ext cx="69850" cy="61594"/>
            <a:chOff x="898220" y="2015159"/>
            <a:chExt cx="69850" cy="61594"/>
          </a:xfrm>
        </p:grpSpPr>
        <p:sp>
          <p:nvSpPr>
            <p:cNvPr id="100" name="object 100" descr=""/>
            <p:cNvSpPr/>
            <p:nvPr/>
          </p:nvSpPr>
          <p:spPr>
            <a:xfrm>
              <a:off x="902883" y="201982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60271" y="0"/>
                  </a:moveTo>
                  <a:lnTo>
                    <a:pt x="0" y="0"/>
                  </a:lnTo>
                  <a:lnTo>
                    <a:pt x="0" y="51641"/>
                  </a:lnTo>
                  <a:lnTo>
                    <a:pt x="60271" y="51641"/>
                  </a:lnTo>
                  <a:lnTo>
                    <a:pt x="6027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02883" y="2019822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0" y="51641"/>
                  </a:moveTo>
                  <a:lnTo>
                    <a:pt x="60271" y="51641"/>
                  </a:lnTo>
                  <a:lnTo>
                    <a:pt x="60271" y="0"/>
                  </a:lnTo>
                  <a:lnTo>
                    <a:pt x="0" y="0"/>
                  </a:lnTo>
                  <a:lnTo>
                    <a:pt x="0" y="51641"/>
                  </a:lnTo>
                  <a:close/>
                </a:path>
              </a:pathLst>
            </a:custGeom>
            <a:ln w="92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976853" y="1962165"/>
            <a:ext cx="1218565" cy="6877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160"/>
              </a:spcBef>
            </a:pPr>
            <a:r>
              <a:rPr dirty="0" sz="800" spc="80" b="1">
                <a:solidFill>
                  <a:srgbClr val="001F5F"/>
                </a:solidFill>
                <a:latin typeface="Arial"/>
                <a:cs typeface="Arial"/>
              </a:rPr>
              <a:t>Pb-</a:t>
            </a:r>
            <a:r>
              <a:rPr dirty="0" sz="800" spc="70" b="1">
                <a:solidFill>
                  <a:srgbClr val="001F5F"/>
                </a:solidFill>
                <a:latin typeface="Arial"/>
                <a:cs typeface="Arial"/>
              </a:rPr>
              <a:t>Acid</a:t>
            </a:r>
            <a:r>
              <a:rPr dirty="0" sz="8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60" b="1">
                <a:solidFill>
                  <a:srgbClr val="001F5F"/>
                </a:solidFill>
                <a:latin typeface="Arial"/>
                <a:cs typeface="Arial"/>
              </a:rPr>
              <a:t>Battery (Original</a:t>
            </a:r>
            <a:r>
              <a:rPr dirty="0" sz="8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65" b="1">
                <a:solidFill>
                  <a:srgbClr val="001F5F"/>
                </a:solidFill>
                <a:latin typeface="Arial"/>
                <a:cs typeface="Arial"/>
              </a:rPr>
              <a:t>Equipment)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85" b="1">
                <a:solidFill>
                  <a:srgbClr val="001F5F"/>
                </a:solidFill>
                <a:latin typeface="Arial"/>
                <a:cs typeface="Arial"/>
              </a:rPr>
              <a:t>Non-</a:t>
            </a:r>
            <a:r>
              <a:rPr dirty="0" sz="800" spc="55" b="1">
                <a:solidFill>
                  <a:srgbClr val="001F5F"/>
                </a:solidFill>
                <a:latin typeface="Arial"/>
                <a:cs typeface="Arial"/>
              </a:rPr>
              <a:t>Battery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3" name="object 103" descr=""/>
          <p:cNvGrpSpPr/>
          <p:nvPr/>
        </p:nvGrpSpPr>
        <p:grpSpPr>
          <a:xfrm>
            <a:off x="898220" y="2548774"/>
            <a:ext cx="69850" cy="61594"/>
            <a:chOff x="898220" y="2548774"/>
            <a:chExt cx="69850" cy="61594"/>
          </a:xfrm>
        </p:grpSpPr>
        <p:sp>
          <p:nvSpPr>
            <p:cNvPr id="104" name="object 104" descr=""/>
            <p:cNvSpPr/>
            <p:nvPr/>
          </p:nvSpPr>
          <p:spPr>
            <a:xfrm>
              <a:off x="902883" y="2553437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60271" y="0"/>
                  </a:moveTo>
                  <a:lnTo>
                    <a:pt x="0" y="0"/>
                  </a:lnTo>
                  <a:lnTo>
                    <a:pt x="0" y="51641"/>
                  </a:lnTo>
                  <a:lnTo>
                    <a:pt x="60271" y="51641"/>
                  </a:lnTo>
                  <a:lnTo>
                    <a:pt x="6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2883" y="2553437"/>
              <a:ext cx="60325" cy="52069"/>
            </a:xfrm>
            <a:custGeom>
              <a:avLst/>
              <a:gdLst/>
              <a:ahLst/>
              <a:cxnLst/>
              <a:rect l="l" t="t" r="r" b="b"/>
              <a:pathLst>
                <a:path w="60325" h="52069">
                  <a:moveTo>
                    <a:pt x="0" y="51641"/>
                  </a:moveTo>
                  <a:lnTo>
                    <a:pt x="60271" y="51641"/>
                  </a:lnTo>
                  <a:lnTo>
                    <a:pt x="60271" y="0"/>
                  </a:lnTo>
                  <a:lnTo>
                    <a:pt x="0" y="0"/>
                  </a:lnTo>
                  <a:lnTo>
                    <a:pt x="0" y="51641"/>
                  </a:lnTo>
                  <a:close/>
                </a:path>
              </a:pathLst>
            </a:custGeom>
            <a:ln w="92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523" y="3216939"/>
            <a:ext cx="1046269" cy="15261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630189" y="3509435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 h="0">
                <a:moveTo>
                  <a:pt x="0" y="0"/>
                </a:moveTo>
                <a:lnTo>
                  <a:pt x="220803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49900" y="3509435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 h="0">
                <a:moveTo>
                  <a:pt x="0" y="0"/>
                </a:moveTo>
                <a:lnTo>
                  <a:pt x="448401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897235" y="3509435"/>
            <a:ext cx="1189355" cy="0"/>
          </a:xfrm>
          <a:custGeom>
            <a:avLst/>
            <a:gdLst/>
            <a:ahLst/>
            <a:cxnLst/>
            <a:rect l="l" t="t" r="r" b="b"/>
            <a:pathLst>
              <a:path w="1189354" h="0">
                <a:moveTo>
                  <a:pt x="0" y="0"/>
                </a:moveTo>
                <a:lnTo>
                  <a:pt x="1188943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385113" y="3509435"/>
            <a:ext cx="448945" cy="0"/>
          </a:xfrm>
          <a:custGeom>
            <a:avLst/>
            <a:gdLst/>
            <a:ahLst/>
            <a:cxnLst/>
            <a:rect l="l" t="t" r="r" b="b"/>
            <a:pathLst>
              <a:path w="448945" h="0">
                <a:moveTo>
                  <a:pt x="0" y="0"/>
                </a:moveTo>
                <a:lnTo>
                  <a:pt x="448401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132449" y="350943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 h="0">
                <a:moveTo>
                  <a:pt x="0" y="0"/>
                </a:moveTo>
                <a:lnTo>
                  <a:pt x="227642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630189" y="307898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 h="0">
                <a:moveTo>
                  <a:pt x="0" y="0"/>
                </a:moveTo>
                <a:lnTo>
                  <a:pt x="3203325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132449" y="3078987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 h="0">
                <a:moveTo>
                  <a:pt x="0" y="0"/>
                </a:moveTo>
                <a:lnTo>
                  <a:pt x="227642" y="0"/>
                </a:lnTo>
              </a:path>
            </a:pathLst>
          </a:custGeom>
          <a:ln w="3913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7626792" y="2646196"/>
            <a:ext cx="3736975" cy="1313815"/>
            <a:chOff x="7626792" y="2646196"/>
            <a:chExt cx="3736975" cy="1313815"/>
          </a:xfrm>
        </p:grpSpPr>
        <p:sp>
          <p:nvSpPr>
            <p:cNvPr id="11" name="object 11" descr=""/>
            <p:cNvSpPr/>
            <p:nvPr/>
          </p:nvSpPr>
          <p:spPr>
            <a:xfrm>
              <a:off x="7630189" y="2648538"/>
              <a:ext cx="3729990" cy="0"/>
            </a:xfrm>
            <a:custGeom>
              <a:avLst/>
              <a:gdLst/>
              <a:ahLst/>
              <a:cxnLst/>
              <a:rect l="l" t="t" r="r" b="b"/>
              <a:pathLst>
                <a:path w="3729990" h="0">
                  <a:moveTo>
                    <a:pt x="0" y="0"/>
                  </a:moveTo>
                  <a:lnTo>
                    <a:pt x="3729902" y="0"/>
                  </a:lnTo>
                </a:path>
              </a:pathLst>
            </a:custGeom>
            <a:ln w="391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30189" y="2648533"/>
              <a:ext cx="3729990" cy="1287780"/>
            </a:xfrm>
            <a:custGeom>
              <a:avLst/>
              <a:gdLst/>
              <a:ahLst/>
              <a:cxnLst/>
              <a:rect l="l" t="t" r="r" b="b"/>
              <a:pathLst>
                <a:path w="3729990" h="1287779">
                  <a:moveTo>
                    <a:pt x="0" y="1287432"/>
                  </a:moveTo>
                  <a:lnTo>
                    <a:pt x="3729884" y="1287432"/>
                  </a:lnTo>
                  <a:lnTo>
                    <a:pt x="3729884" y="0"/>
                  </a:lnTo>
                  <a:lnTo>
                    <a:pt x="0" y="0"/>
                  </a:lnTo>
                  <a:lnTo>
                    <a:pt x="0" y="1287432"/>
                  </a:lnTo>
                  <a:close/>
                </a:path>
              </a:pathLst>
            </a:custGeom>
            <a:ln w="421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850988" y="2979178"/>
              <a:ext cx="3281679" cy="958850"/>
            </a:xfrm>
            <a:custGeom>
              <a:avLst/>
              <a:gdLst/>
              <a:ahLst/>
              <a:cxnLst/>
              <a:rect l="l" t="t" r="r" b="b"/>
              <a:pathLst>
                <a:path w="3281679" h="958850">
                  <a:moveTo>
                    <a:pt x="298907" y="250444"/>
                  </a:moveTo>
                  <a:lnTo>
                    <a:pt x="0" y="250444"/>
                  </a:lnTo>
                  <a:lnTo>
                    <a:pt x="0" y="958748"/>
                  </a:lnTo>
                  <a:lnTo>
                    <a:pt x="298907" y="958748"/>
                  </a:lnTo>
                  <a:lnTo>
                    <a:pt x="298907" y="250444"/>
                  </a:lnTo>
                  <a:close/>
                </a:path>
                <a:path w="3281679" h="958850">
                  <a:moveTo>
                    <a:pt x="1046238" y="293497"/>
                  </a:moveTo>
                  <a:lnTo>
                    <a:pt x="747306" y="293497"/>
                  </a:lnTo>
                  <a:lnTo>
                    <a:pt x="747306" y="958748"/>
                  </a:lnTo>
                  <a:lnTo>
                    <a:pt x="1046238" y="958748"/>
                  </a:lnTo>
                  <a:lnTo>
                    <a:pt x="1046238" y="293497"/>
                  </a:lnTo>
                  <a:close/>
                </a:path>
                <a:path w="3281679" h="958850">
                  <a:moveTo>
                    <a:pt x="1793582" y="837438"/>
                  </a:moveTo>
                  <a:lnTo>
                    <a:pt x="1494637" y="837438"/>
                  </a:lnTo>
                  <a:lnTo>
                    <a:pt x="1494637" y="958748"/>
                  </a:lnTo>
                  <a:lnTo>
                    <a:pt x="1793582" y="958748"/>
                  </a:lnTo>
                  <a:lnTo>
                    <a:pt x="1793582" y="837438"/>
                  </a:lnTo>
                  <a:close/>
                </a:path>
                <a:path w="3281679" h="958850">
                  <a:moveTo>
                    <a:pt x="2534120" y="344360"/>
                  </a:moveTo>
                  <a:lnTo>
                    <a:pt x="2235187" y="344360"/>
                  </a:lnTo>
                  <a:lnTo>
                    <a:pt x="2235187" y="958748"/>
                  </a:lnTo>
                  <a:lnTo>
                    <a:pt x="2534120" y="958748"/>
                  </a:lnTo>
                  <a:lnTo>
                    <a:pt x="2534120" y="344360"/>
                  </a:lnTo>
                  <a:close/>
                </a:path>
                <a:path w="3281679" h="958850">
                  <a:moveTo>
                    <a:pt x="3281451" y="0"/>
                  </a:moveTo>
                  <a:lnTo>
                    <a:pt x="2982518" y="0"/>
                  </a:lnTo>
                  <a:lnTo>
                    <a:pt x="2982518" y="958748"/>
                  </a:lnTo>
                  <a:lnTo>
                    <a:pt x="3281451" y="958748"/>
                  </a:lnTo>
                  <a:lnTo>
                    <a:pt x="328145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630189" y="3935965"/>
              <a:ext cx="3729990" cy="23495"/>
            </a:xfrm>
            <a:custGeom>
              <a:avLst/>
              <a:gdLst/>
              <a:ahLst/>
              <a:cxnLst/>
              <a:rect l="l" t="t" r="r" b="b"/>
              <a:pathLst>
                <a:path w="3729990" h="23495">
                  <a:moveTo>
                    <a:pt x="0" y="0"/>
                  </a:moveTo>
                  <a:lnTo>
                    <a:pt x="3729902" y="0"/>
                  </a:lnTo>
                </a:path>
                <a:path w="3729990" h="23495">
                  <a:moveTo>
                    <a:pt x="0" y="0"/>
                  </a:moveTo>
                  <a:lnTo>
                    <a:pt x="0" y="23479"/>
                  </a:lnTo>
                </a:path>
                <a:path w="3729990" h="23495">
                  <a:moveTo>
                    <a:pt x="740559" y="0"/>
                  </a:moveTo>
                  <a:lnTo>
                    <a:pt x="740559" y="23479"/>
                  </a:lnTo>
                </a:path>
                <a:path w="3729990" h="23495">
                  <a:moveTo>
                    <a:pt x="1487895" y="0"/>
                  </a:moveTo>
                  <a:lnTo>
                    <a:pt x="1487895" y="23479"/>
                  </a:lnTo>
                </a:path>
                <a:path w="3729990" h="23495">
                  <a:moveTo>
                    <a:pt x="2235231" y="0"/>
                  </a:moveTo>
                  <a:lnTo>
                    <a:pt x="2235231" y="23479"/>
                  </a:lnTo>
                </a:path>
                <a:path w="3729990" h="23495">
                  <a:moveTo>
                    <a:pt x="2982566" y="0"/>
                  </a:moveTo>
                  <a:lnTo>
                    <a:pt x="2982566" y="23479"/>
                  </a:lnTo>
                </a:path>
                <a:path w="3729990" h="23495">
                  <a:moveTo>
                    <a:pt x="3729902" y="0"/>
                  </a:moveTo>
                  <a:lnTo>
                    <a:pt x="3729902" y="23479"/>
                  </a:lnTo>
                </a:path>
              </a:pathLst>
            </a:custGeom>
            <a:ln w="5353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337958" y="3872614"/>
            <a:ext cx="18605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165" b="0">
                <a:latin typeface="Calibri Light"/>
                <a:cs typeface="Calibri Light"/>
              </a:rPr>
              <a:t>0.0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37958" y="3442812"/>
            <a:ext cx="18605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165" b="0">
                <a:latin typeface="Calibri Light"/>
                <a:cs typeface="Calibri Light"/>
              </a:rPr>
              <a:t>0.5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37958" y="3013042"/>
            <a:ext cx="18605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165" b="0">
                <a:latin typeface="Calibri Light"/>
                <a:cs typeface="Calibri Light"/>
              </a:rPr>
              <a:t>1.0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37958" y="2583220"/>
            <a:ext cx="18605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165" b="0">
                <a:latin typeface="Calibri Light"/>
                <a:cs typeface="Calibri Light"/>
              </a:rPr>
              <a:t>1.5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59734" y="3967573"/>
            <a:ext cx="281940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204" b="0">
                <a:latin typeface="Calibri Light"/>
                <a:cs typeface="Calibri Light"/>
              </a:rPr>
              <a:t>2020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06889" y="3967573"/>
            <a:ext cx="28130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200" b="0">
                <a:latin typeface="Calibri Light"/>
                <a:cs typeface="Calibri Light"/>
              </a:rPr>
              <a:t>2021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353680" y="3967573"/>
            <a:ext cx="281305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200" b="0">
                <a:latin typeface="Calibri Light"/>
                <a:cs typeface="Calibri Light"/>
              </a:rPr>
              <a:t>2022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100654" y="3967573"/>
            <a:ext cx="281940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204" b="0">
                <a:latin typeface="Calibri Light"/>
                <a:cs typeface="Calibri Light"/>
              </a:rPr>
              <a:t>2023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818912" y="3967573"/>
            <a:ext cx="336550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spc="200" b="0">
                <a:latin typeface="Calibri Light"/>
                <a:cs typeface="Calibri Light"/>
              </a:rPr>
              <a:t>2024F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65052" y="3219932"/>
            <a:ext cx="154940" cy="226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 sz="1000" spc="-220" b="0">
                <a:latin typeface="Calibri Light"/>
                <a:cs typeface="Calibri Light"/>
              </a:rPr>
              <a:t>Weeks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9069" y="6462674"/>
            <a:ext cx="2091054" cy="18287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259957" cy="316992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280658" y="796512"/>
            <a:ext cx="5531485" cy="5011420"/>
            <a:chOff x="280658" y="796512"/>
            <a:chExt cx="5531485" cy="5011420"/>
          </a:xfrm>
        </p:grpSpPr>
        <p:sp>
          <p:nvSpPr>
            <p:cNvPr id="28" name="object 28" descr=""/>
            <p:cNvSpPr/>
            <p:nvPr/>
          </p:nvSpPr>
          <p:spPr>
            <a:xfrm>
              <a:off x="280658" y="796512"/>
              <a:ext cx="5531485" cy="5011420"/>
            </a:xfrm>
            <a:custGeom>
              <a:avLst/>
              <a:gdLst/>
              <a:ahLst/>
              <a:cxnLst/>
              <a:rect l="l" t="t" r="r" b="b"/>
              <a:pathLst>
                <a:path w="5531485" h="5011420">
                  <a:moveTo>
                    <a:pt x="5530930" y="0"/>
                  </a:moveTo>
                  <a:lnTo>
                    <a:pt x="0" y="0"/>
                  </a:lnTo>
                  <a:lnTo>
                    <a:pt x="0" y="5010907"/>
                  </a:lnTo>
                  <a:lnTo>
                    <a:pt x="5530930" y="5010907"/>
                  </a:lnTo>
                  <a:lnTo>
                    <a:pt x="5530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1028" y="3019764"/>
              <a:ext cx="1257097" cy="40613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144706" y="4914953"/>
              <a:ext cx="4490085" cy="0"/>
            </a:xfrm>
            <a:custGeom>
              <a:avLst/>
              <a:gdLst/>
              <a:ahLst/>
              <a:cxnLst/>
              <a:rect l="l" t="t" r="r" b="b"/>
              <a:pathLst>
                <a:path w="4490085" h="0">
                  <a:moveTo>
                    <a:pt x="0" y="0"/>
                  </a:moveTo>
                  <a:lnTo>
                    <a:pt x="4489792" y="0"/>
                  </a:lnTo>
                </a:path>
              </a:pathLst>
            </a:custGeom>
            <a:ln w="1207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44706" y="2013478"/>
              <a:ext cx="4490085" cy="2418715"/>
            </a:xfrm>
            <a:custGeom>
              <a:avLst/>
              <a:gdLst/>
              <a:ahLst/>
              <a:cxnLst/>
              <a:rect l="l" t="t" r="r" b="b"/>
              <a:pathLst>
                <a:path w="4490085" h="2418715">
                  <a:moveTo>
                    <a:pt x="0" y="2418542"/>
                  </a:moveTo>
                  <a:lnTo>
                    <a:pt x="270227" y="2418542"/>
                  </a:lnTo>
                </a:path>
                <a:path w="4490085" h="2418715">
                  <a:moveTo>
                    <a:pt x="628336" y="2418542"/>
                  </a:moveTo>
                  <a:lnTo>
                    <a:pt x="4489792" y="2418542"/>
                  </a:lnTo>
                </a:path>
                <a:path w="4490085" h="2418715">
                  <a:moveTo>
                    <a:pt x="0" y="1933661"/>
                  </a:moveTo>
                  <a:lnTo>
                    <a:pt x="270227" y="1933661"/>
                  </a:lnTo>
                </a:path>
                <a:path w="4490085" h="2418715">
                  <a:moveTo>
                    <a:pt x="628336" y="1933661"/>
                  </a:moveTo>
                  <a:lnTo>
                    <a:pt x="4489792" y="1933661"/>
                  </a:lnTo>
                </a:path>
                <a:path w="4490085" h="2418715">
                  <a:moveTo>
                    <a:pt x="0" y="1450729"/>
                  </a:moveTo>
                  <a:lnTo>
                    <a:pt x="270227" y="1450729"/>
                  </a:lnTo>
                </a:path>
                <a:path w="4490085" h="2418715">
                  <a:moveTo>
                    <a:pt x="628336" y="1450729"/>
                  </a:moveTo>
                  <a:lnTo>
                    <a:pt x="4489792" y="1450729"/>
                  </a:lnTo>
                </a:path>
                <a:path w="4490085" h="2418715">
                  <a:moveTo>
                    <a:pt x="0" y="482932"/>
                  </a:moveTo>
                  <a:lnTo>
                    <a:pt x="1167410" y="482932"/>
                  </a:lnTo>
                </a:path>
                <a:path w="4490085" h="2418715">
                  <a:moveTo>
                    <a:pt x="1526793" y="482932"/>
                  </a:moveTo>
                  <a:lnTo>
                    <a:pt x="4489792" y="482932"/>
                  </a:lnTo>
                </a:path>
                <a:path w="4490085" h="2418715">
                  <a:moveTo>
                    <a:pt x="0" y="0"/>
                  </a:moveTo>
                  <a:lnTo>
                    <a:pt x="1167410" y="0"/>
                  </a:lnTo>
                </a:path>
                <a:path w="4490085" h="2418715">
                  <a:moveTo>
                    <a:pt x="1526793" y="0"/>
                  </a:moveTo>
                  <a:lnTo>
                    <a:pt x="4489792" y="0"/>
                  </a:lnTo>
                </a:path>
              </a:pathLst>
            </a:custGeom>
            <a:ln w="1207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144706" y="1530546"/>
              <a:ext cx="4490085" cy="0"/>
            </a:xfrm>
            <a:custGeom>
              <a:avLst/>
              <a:gdLst/>
              <a:ahLst/>
              <a:cxnLst/>
              <a:rect l="l" t="t" r="r" b="b"/>
              <a:pathLst>
                <a:path w="4490085" h="0">
                  <a:moveTo>
                    <a:pt x="0" y="0"/>
                  </a:moveTo>
                  <a:lnTo>
                    <a:pt x="4489792" y="0"/>
                  </a:lnTo>
                </a:path>
              </a:pathLst>
            </a:custGeom>
            <a:ln w="1207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44706" y="1530562"/>
              <a:ext cx="4490085" cy="3384550"/>
            </a:xfrm>
            <a:custGeom>
              <a:avLst/>
              <a:gdLst/>
              <a:ahLst/>
              <a:cxnLst/>
              <a:rect l="l" t="t" r="r" b="b"/>
              <a:pathLst>
                <a:path w="4490085" h="3384550">
                  <a:moveTo>
                    <a:pt x="0" y="3384390"/>
                  </a:moveTo>
                  <a:lnTo>
                    <a:pt x="4489739" y="3384390"/>
                  </a:lnTo>
                  <a:lnTo>
                    <a:pt x="4489739" y="0"/>
                  </a:lnTo>
                  <a:lnTo>
                    <a:pt x="0" y="0"/>
                  </a:lnTo>
                  <a:lnTo>
                    <a:pt x="0" y="3384390"/>
                  </a:lnTo>
                  <a:close/>
                </a:path>
              </a:pathLst>
            </a:custGeom>
            <a:ln w="1058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14932" y="1996096"/>
              <a:ext cx="3950970" cy="2596515"/>
            </a:xfrm>
            <a:custGeom>
              <a:avLst/>
              <a:gdLst/>
              <a:ahLst/>
              <a:cxnLst/>
              <a:rect l="l" t="t" r="r" b="b"/>
              <a:pathLst>
                <a:path w="3950970" h="2596515">
                  <a:moveTo>
                    <a:pt x="358101" y="985189"/>
                  </a:moveTo>
                  <a:lnTo>
                    <a:pt x="0" y="985189"/>
                  </a:lnTo>
                  <a:lnTo>
                    <a:pt x="0" y="2596261"/>
                  </a:lnTo>
                  <a:lnTo>
                    <a:pt x="358101" y="2596261"/>
                  </a:lnTo>
                  <a:lnTo>
                    <a:pt x="358101" y="985189"/>
                  </a:lnTo>
                  <a:close/>
                </a:path>
                <a:path w="3950970" h="2596515">
                  <a:moveTo>
                    <a:pt x="1256563" y="0"/>
                  </a:moveTo>
                  <a:lnTo>
                    <a:pt x="897178" y="0"/>
                  </a:lnTo>
                  <a:lnTo>
                    <a:pt x="897178" y="985189"/>
                  </a:lnTo>
                  <a:lnTo>
                    <a:pt x="1256563" y="985189"/>
                  </a:lnTo>
                  <a:lnTo>
                    <a:pt x="1256563" y="0"/>
                  </a:lnTo>
                  <a:close/>
                </a:path>
                <a:path w="3950970" h="2596515">
                  <a:moveTo>
                    <a:pt x="2153742" y="556336"/>
                  </a:moveTo>
                  <a:lnTo>
                    <a:pt x="1795640" y="556336"/>
                  </a:lnTo>
                  <a:lnTo>
                    <a:pt x="1795640" y="985189"/>
                  </a:lnTo>
                  <a:lnTo>
                    <a:pt x="2153742" y="985189"/>
                  </a:lnTo>
                  <a:lnTo>
                    <a:pt x="2153742" y="556336"/>
                  </a:lnTo>
                  <a:close/>
                </a:path>
                <a:path w="3950970" h="2596515">
                  <a:moveTo>
                    <a:pt x="3052203" y="608495"/>
                  </a:moveTo>
                  <a:lnTo>
                    <a:pt x="2692819" y="608495"/>
                  </a:lnTo>
                  <a:lnTo>
                    <a:pt x="2692819" y="985189"/>
                  </a:lnTo>
                  <a:lnTo>
                    <a:pt x="3052203" y="985189"/>
                  </a:lnTo>
                  <a:lnTo>
                    <a:pt x="3052203" y="608495"/>
                  </a:lnTo>
                  <a:close/>
                </a:path>
                <a:path w="3950970" h="2596515">
                  <a:moveTo>
                    <a:pt x="3950665" y="985189"/>
                  </a:moveTo>
                  <a:lnTo>
                    <a:pt x="3591280" y="985189"/>
                  </a:lnTo>
                  <a:lnTo>
                    <a:pt x="3591280" y="1303921"/>
                  </a:lnTo>
                  <a:lnTo>
                    <a:pt x="3950665" y="1303921"/>
                  </a:lnTo>
                  <a:lnTo>
                    <a:pt x="3950665" y="98518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144706" y="2981275"/>
              <a:ext cx="4490085" cy="58419"/>
            </a:xfrm>
            <a:custGeom>
              <a:avLst/>
              <a:gdLst/>
              <a:ahLst/>
              <a:cxnLst/>
              <a:rect l="l" t="t" r="r" b="b"/>
              <a:pathLst>
                <a:path w="4490085" h="58419">
                  <a:moveTo>
                    <a:pt x="0" y="0"/>
                  </a:moveTo>
                  <a:lnTo>
                    <a:pt x="4489792" y="0"/>
                  </a:lnTo>
                </a:path>
                <a:path w="4490085" h="58419">
                  <a:moveTo>
                    <a:pt x="0" y="0"/>
                  </a:moveTo>
                  <a:lnTo>
                    <a:pt x="0" y="57951"/>
                  </a:lnTo>
                </a:path>
                <a:path w="4490085" h="58419">
                  <a:moveTo>
                    <a:pt x="898510" y="0"/>
                  </a:moveTo>
                  <a:lnTo>
                    <a:pt x="898510" y="57951"/>
                  </a:lnTo>
                </a:path>
                <a:path w="4490085" h="58419">
                  <a:moveTo>
                    <a:pt x="1795694" y="0"/>
                  </a:moveTo>
                  <a:lnTo>
                    <a:pt x="1795694" y="57951"/>
                  </a:lnTo>
                </a:path>
                <a:path w="4490085" h="58419">
                  <a:moveTo>
                    <a:pt x="2694151" y="0"/>
                  </a:moveTo>
                  <a:lnTo>
                    <a:pt x="2694151" y="57951"/>
                  </a:lnTo>
                </a:path>
                <a:path w="4490085" h="58419">
                  <a:moveTo>
                    <a:pt x="3591334" y="0"/>
                  </a:moveTo>
                  <a:lnTo>
                    <a:pt x="3591334" y="57951"/>
                  </a:lnTo>
                </a:path>
                <a:path w="4490085" h="58419">
                  <a:moveTo>
                    <a:pt x="4489792" y="0"/>
                  </a:moveTo>
                  <a:lnTo>
                    <a:pt x="4489792" y="57951"/>
                  </a:lnTo>
                </a:path>
              </a:pathLst>
            </a:custGeom>
            <a:ln w="10019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372165" y="1678018"/>
            <a:ext cx="240029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102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05987" y="2233551"/>
            <a:ext cx="16827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44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04233" y="2285644"/>
            <a:ext cx="168275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39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80494" y="3349287"/>
            <a:ext cx="21018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17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67388" y="4772231"/>
            <a:ext cx="28130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17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200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67388" y="4288526"/>
            <a:ext cx="28130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17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150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67388" y="3804853"/>
            <a:ext cx="28130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17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38245" y="3321115"/>
            <a:ext cx="20955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17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51412" y="2837378"/>
            <a:ext cx="9652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35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80555" y="2353640"/>
            <a:ext cx="16827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09698" y="1870064"/>
            <a:ext cx="23812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15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09698" y="1386327"/>
            <a:ext cx="238125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315" b="1">
                <a:solidFill>
                  <a:srgbClr val="093154"/>
                </a:solidFill>
                <a:latin typeface="Arial"/>
                <a:cs typeface="Arial"/>
              </a:rPr>
              <a:t>150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93141" y="3021214"/>
            <a:ext cx="168275" cy="40513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240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254" y="144145"/>
            <a:ext cx="2538856" cy="243839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4504" y="2314905"/>
            <a:ext cx="1605533" cy="244144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7279258" y="4340986"/>
            <a:ext cx="4572000" cy="1858010"/>
            <a:chOff x="7279258" y="4340986"/>
            <a:chExt cx="4572000" cy="1858010"/>
          </a:xfrm>
        </p:grpSpPr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2448" y="4340986"/>
              <a:ext cx="898740" cy="24383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1405" y="4340986"/>
              <a:ext cx="94488" cy="24383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8649" y="4340986"/>
              <a:ext cx="973670" cy="24383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9258" y="4584687"/>
              <a:ext cx="4572000" cy="1613788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3941" y="840689"/>
            <a:ext cx="4042410" cy="244144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1388110" y="4512040"/>
            <a:ext cx="4344035" cy="110680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140"/>
              </a:spcBef>
            </a:pPr>
            <a:r>
              <a:rPr dirty="0" sz="1500" spc="-17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167</a:t>
            </a:r>
            <a:endParaRPr sz="15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40"/>
              </a:spcBef>
              <a:tabLst>
                <a:tab pos="1821180" algn="l"/>
                <a:tab pos="3616960" algn="l"/>
              </a:tabLst>
            </a:pP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r>
              <a:rPr dirty="0" sz="15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500" spc="-300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r>
              <a:rPr dirty="0" sz="15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2026F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0589514" y="2084577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589514" y="4143502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0589514" y="6273190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79258" y="380872"/>
            <a:ext cx="4572000" cy="16658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41570" cy="3169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283" y="3457321"/>
            <a:ext cx="4289298" cy="24383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34885" y="490981"/>
            <a:ext cx="4721860" cy="2719705"/>
            <a:chOff x="634885" y="490981"/>
            <a:chExt cx="4721860" cy="271970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885" y="766698"/>
              <a:ext cx="4721343" cy="244363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1712" y="490981"/>
              <a:ext cx="1582927" cy="24383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029325" y="635253"/>
            <a:ext cx="552259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Macro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tailwinds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amid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modest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fundamentals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result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marginally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higher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average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LME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prices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lead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compared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2024.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29325" y="1702435"/>
            <a:ext cx="543814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Regional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imbalances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start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unwind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ex-China 	excess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material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creating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cushion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Chinese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tightness;</a:t>
            </a:r>
            <a:r>
              <a:rPr dirty="0" sz="1400" spc="-20">
                <a:latin typeface="Calibri"/>
                <a:cs typeface="Calibri"/>
              </a:rPr>
              <a:t> however,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do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rule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another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short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squeeze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near-term.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29325" y="2982849"/>
            <a:ext cx="551053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Battery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replacement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continue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outstrip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demand,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however,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we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forecast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resumption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spending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current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levels,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aided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by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regional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Governmental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policy.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29325" y="4050029"/>
            <a:ext cx="53028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Lead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solution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towards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decarbonation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alongside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(not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against)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lithium-</a:t>
            </a:r>
            <a:r>
              <a:rPr dirty="0" sz="1400">
                <a:latin typeface="Calibri"/>
                <a:cs typeface="Calibri"/>
              </a:rPr>
              <a:t>ion</a:t>
            </a:r>
            <a:r>
              <a:rPr dirty="0" sz="1400" spc="-10">
                <a:latin typeface="Calibri"/>
                <a:cs typeface="Calibri"/>
              </a:rPr>
              <a:t> batteries.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29325" y="5117084"/>
            <a:ext cx="517271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Lead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prices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remain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less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volatile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base </a:t>
            </a:r>
            <a:r>
              <a:rPr dirty="0" sz="1400" spc="-2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metal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suite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lower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exposure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risks,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smaller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market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imbalances,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relative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illiquidity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misunderstood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long-term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role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decarbonisation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(weakening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future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investor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sentiment).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885" y="3877068"/>
            <a:ext cx="4716513" cy="210979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257547" y="3261105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33113" y="6159500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804416" y="378917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571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186685" y="3677792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Total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524760" y="378917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 h="0">
                <a:moveTo>
                  <a:pt x="0" y="0"/>
                </a:moveTo>
                <a:lnTo>
                  <a:pt x="303402" y="0"/>
                </a:lnTo>
              </a:path>
            </a:pathLst>
          </a:custGeom>
          <a:ln w="5715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907283" y="3677792"/>
            <a:ext cx="295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LME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270503" y="378917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 h="0">
                <a:moveTo>
                  <a:pt x="0" y="0"/>
                </a:moveTo>
                <a:lnTo>
                  <a:pt x="303403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600450" y="3667505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SHFE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667750" y="1190625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667750" y="2562225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667750" y="359867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667750" y="4648200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Garamond"/>
                <a:cs typeface="Garamond"/>
              </a:rPr>
              <a:t>StoneX</a:t>
            </a:r>
            <a:r>
              <a:rPr dirty="0" spc="-10" b="1">
                <a:latin typeface="Garamond"/>
                <a:cs typeface="Garamond"/>
              </a:rPr>
              <a:t> </a:t>
            </a:r>
            <a:r>
              <a:rPr dirty="0" spc="-10"/>
              <a:t>Connects</a:t>
            </a:r>
            <a:r>
              <a:rPr dirty="0" spc="-10" b="1">
                <a:latin typeface="Garamond"/>
                <a:cs typeface="Garamond"/>
              </a:rPr>
              <a:t>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90996" y="2992627"/>
            <a:ext cx="12192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THANK</a:t>
            </a:r>
            <a:r>
              <a:rPr dirty="0" sz="20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5571" y="1407413"/>
            <a:ext cx="201231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 b="0">
                <a:solidFill>
                  <a:srgbClr val="FFFFFF"/>
                </a:solidFill>
                <a:latin typeface="Calibri Light"/>
                <a:cs typeface="Calibri Light"/>
              </a:rPr>
              <a:t>Natalie</a:t>
            </a:r>
            <a:r>
              <a:rPr dirty="0" sz="2200" spc="-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200" spc="-40" b="0">
                <a:solidFill>
                  <a:srgbClr val="FFFFFF"/>
                </a:solidFill>
                <a:latin typeface="Calibri Light"/>
                <a:cs typeface="Calibri Light"/>
              </a:rPr>
              <a:t>Scott-</a:t>
            </a:r>
            <a:r>
              <a:rPr dirty="0" sz="2200" spc="-20" b="0">
                <a:solidFill>
                  <a:srgbClr val="FFFFFF"/>
                </a:solidFill>
                <a:latin typeface="Calibri Light"/>
                <a:cs typeface="Calibri Light"/>
              </a:rPr>
              <a:t>Gray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5992" y="4833873"/>
            <a:ext cx="2326005" cy="1494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9435" marR="391795" indent="-386080">
              <a:lnSpc>
                <a:spcPct val="100000"/>
              </a:lnSpc>
              <a:spcBef>
                <a:spcPts val="95"/>
              </a:spcBef>
            </a:pPr>
            <a:r>
              <a:rPr dirty="0" sz="1600" b="0">
                <a:solidFill>
                  <a:srgbClr val="FFFFFF"/>
                </a:solidFill>
                <a:latin typeface="Calibri Light"/>
                <a:cs typeface="Calibri Light"/>
              </a:rPr>
              <a:t>Senior</a:t>
            </a:r>
            <a:r>
              <a:rPr dirty="0" sz="16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alibri Light"/>
                <a:cs typeface="Calibri Light"/>
              </a:rPr>
              <a:t>Metals</a:t>
            </a:r>
            <a:r>
              <a:rPr dirty="0" sz="1600" spc="-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Analyst </a:t>
            </a:r>
            <a:r>
              <a:rPr dirty="0" sz="1600" b="0">
                <a:solidFill>
                  <a:srgbClr val="FFFFFF"/>
                </a:solidFill>
                <a:latin typeface="Calibri Light"/>
                <a:cs typeface="Calibri Light"/>
              </a:rPr>
              <a:t>Base</a:t>
            </a:r>
            <a:r>
              <a:rPr dirty="0" sz="16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alibri Light"/>
                <a:cs typeface="Calibri Light"/>
              </a:rPr>
              <a:t>Metals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1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Office:</a:t>
            </a:r>
            <a:r>
              <a:rPr dirty="0" sz="12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+44</a:t>
            </a:r>
            <a:r>
              <a:rPr dirty="0" sz="12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(0)203</a:t>
            </a:r>
            <a:r>
              <a:rPr dirty="0" sz="1200" spc="-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580</a:t>
            </a:r>
            <a:r>
              <a:rPr dirty="0" sz="12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spc="-20" b="0">
                <a:solidFill>
                  <a:srgbClr val="FFFFFF"/>
                </a:solidFill>
                <a:latin typeface="Calibri Light"/>
                <a:cs typeface="Calibri Light"/>
              </a:rPr>
              <a:t>6544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Mobile:</a:t>
            </a:r>
            <a:r>
              <a:rPr dirty="0" sz="12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+44</a:t>
            </a:r>
            <a:r>
              <a:rPr dirty="0" sz="12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(0)</a:t>
            </a:r>
            <a:r>
              <a:rPr dirty="0" sz="1200" spc="-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7384</a:t>
            </a:r>
            <a:r>
              <a:rPr dirty="0" sz="12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spc="-10" b="0">
                <a:solidFill>
                  <a:srgbClr val="FFFFFF"/>
                </a:solidFill>
                <a:latin typeface="Calibri Light"/>
                <a:cs typeface="Calibri Light"/>
              </a:rPr>
              <a:t>833895</a:t>
            </a:r>
            <a:endParaRPr sz="12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Calibri Light"/>
                <a:cs typeface="Calibri Light"/>
              </a:rPr>
              <a:t>Email:</a:t>
            </a:r>
            <a:r>
              <a:rPr dirty="0" sz="1200" spc="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200" spc="-10" b="0">
                <a:solidFill>
                  <a:srgbClr val="FFFFFF"/>
                </a:solidFill>
                <a:latin typeface="Calibri Light"/>
                <a:cs typeface="Calibri Light"/>
                <a:hlinkClick r:id="rId2"/>
              </a:rPr>
              <a:t>natalie.scott-gray@stonex.com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56" y="1903476"/>
            <a:ext cx="2160016" cy="2534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0C17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60806" y="2236342"/>
            <a:ext cx="2981960" cy="1804670"/>
            <a:chOff x="660806" y="2236342"/>
            <a:chExt cx="2981960" cy="180467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806" y="2236342"/>
              <a:ext cx="2670429" cy="146329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824" y="3614038"/>
              <a:ext cx="2910332" cy="426719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731824" y="4126738"/>
            <a:ext cx="3361690" cy="902969"/>
            <a:chOff x="731824" y="4126738"/>
            <a:chExt cx="3361690" cy="90296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824" y="4126738"/>
              <a:ext cx="3233039" cy="243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824" y="4346143"/>
              <a:ext cx="3361436" cy="2441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824" y="4565904"/>
              <a:ext cx="2909570" cy="2438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824" y="4785360"/>
              <a:ext cx="991209" cy="24383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382134" y="2236342"/>
            <a:ext cx="3060065" cy="1804670"/>
            <a:chOff x="4382134" y="2236342"/>
            <a:chExt cx="3060065" cy="1804670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2134" y="2236342"/>
              <a:ext cx="3059811" cy="146329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3381" y="3614038"/>
              <a:ext cx="1691513" cy="426719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453382" y="4126738"/>
            <a:ext cx="2920365" cy="463550"/>
            <a:chOff x="4453382" y="4126738"/>
            <a:chExt cx="2920365" cy="463550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3382" y="4126738"/>
              <a:ext cx="2919984" cy="2438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3382" y="4346143"/>
              <a:ext cx="1735455" cy="244144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8118602" y="2236342"/>
            <a:ext cx="3077210" cy="1804670"/>
            <a:chOff x="8118602" y="2236342"/>
            <a:chExt cx="3077210" cy="1804670"/>
          </a:xfrm>
        </p:grpSpPr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18602" y="2236342"/>
              <a:ext cx="3076955" cy="146329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9722" y="3614038"/>
              <a:ext cx="1509141" cy="426719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8189721" y="4126738"/>
            <a:ext cx="3376929" cy="463550"/>
            <a:chOff x="8189721" y="4126738"/>
            <a:chExt cx="3376929" cy="463550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9721" y="4126738"/>
              <a:ext cx="3376549" cy="24383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89721" y="4346143"/>
              <a:ext cx="3004947" cy="244144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56930" y="6355689"/>
            <a:ext cx="2091054" cy="182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700" y="0"/>
            <a:ext cx="58293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758" y="507050"/>
            <a:ext cx="1436612" cy="64338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8520" y="1190371"/>
            <a:ext cx="11463655" cy="5386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Natalie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Scott-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Gray is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full-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time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employees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Ltd. She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does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have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personal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trading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account.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communication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issued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European Economic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Area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Europe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S.A.</a:t>
            </a: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07100"/>
              </a:lnSpc>
              <a:spcBef>
                <a:spcPts val="810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©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2024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Group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Inc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(SGI)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all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rights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reserved.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Group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companies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provides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services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worldwide,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including physical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commodities,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securities,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exchange-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options, OTC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instruments,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risk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management 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advisory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services, global payments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foreign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exchange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products,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accordance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applicable laws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 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jurisdictions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where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 are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provided.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References to certain OTC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swaps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made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behalf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Markets, LLC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(SXM),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National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Association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(NFA)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provisionally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registered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U.S. Commodity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 Trading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Commission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(CFTC)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swap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dealer.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SXM’s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products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are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designed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only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individuals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firms who qualify under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CFTC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rules as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‘Eligible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Contract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Participant’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who have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been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accepted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customers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SXM.</a:t>
            </a:r>
            <a:endParaRPr sz="700">
              <a:latin typeface="Calibri"/>
              <a:cs typeface="Calibri"/>
            </a:endParaRPr>
          </a:p>
          <a:p>
            <a:pPr algn="just" marL="12700" marR="5080">
              <a:lnSpc>
                <a:spcPct val="107100"/>
              </a:lnSpc>
              <a:spcBef>
                <a:spcPts val="790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Inc. (SFI)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 a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 of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FINRA/NFA/SIPC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registered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MSRB.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SFI is registered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 the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U.S. Securities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Exchange Commission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(SEC)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 a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Broker-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with the CFTC as a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Commission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Merchant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Commodity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Advisor. References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certain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are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made 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behalf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BD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Division 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SFI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intended only for an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audience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institutional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clients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defined by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FINRA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Rule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4512(c).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References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certain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exchange-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options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made on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behalf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FCM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Division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SFI.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Wealth Management 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offered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through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 Wealth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Management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Inc.,</a:t>
            </a:r>
            <a:r>
              <a:rPr dirty="0" sz="700" spc="-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FINRA/SIPC,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SA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Investment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Advisors Inc.,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registered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investment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advisor,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both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wholly owned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subsidiaries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SGI.</a:t>
            </a:r>
            <a:endParaRPr sz="700">
              <a:latin typeface="Calibri"/>
              <a:cs typeface="Calibri"/>
            </a:endParaRPr>
          </a:p>
          <a:p>
            <a:pPr algn="just" marL="12700" marR="5715">
              <a:lnSpc>
                <a:spcPct val="106800"/>
              </a:lnSpc>
              <a:spcBef>
                <a:spcPts val="80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Ltd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(SFL) is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England 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Wales,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company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no.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5616586.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SFL is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authorised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 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Conduct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Authority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(FCA)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(registration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number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FRN:446717)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 provide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professional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eligible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customers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including: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arrangement,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execution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and, where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required, clearing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derivative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transactions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exchange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options.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SFL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 also authorised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engage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arrangement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execution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transactions in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certain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OTC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products,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certain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trading,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precious metals trading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payment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 to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eligible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customers.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SFL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 authorised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FCA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under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Payment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Regulations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2017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provision of payment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 category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ring-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dealing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 the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London Metal Exchange.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addition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also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engages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 other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physically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delivered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commodities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business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other general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business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activities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which are unregulated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required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be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authorised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 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FCA.</a:t>
            </a:r>
            <a:endParaRPr sz="700">
              <a:latin typeface="Calibri"/>
              <a:cs typeface="Calibri"/>
            </a:endParaRPr>
          </a:p>
          <a:p>
            <a:pPr algn="just" marL="12700" marR="5715">
              <a:lnSpc>
                <a:spcPct val="107100"/>
              </a:lnSpc>
              <a:spcBef>
                <a:spcPts val="80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Europe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S.A.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(SFE)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 securities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firm registered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Grand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Duchy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Luxembourg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under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Company No.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RC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Lux B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10821.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SFE 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authorised by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Luxembourg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Ministry 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regulated by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Commission de Surveillance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du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Secteur Financier (registration no.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P00000012)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 carry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out,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inter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alia,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activities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investment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adviser,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portfolio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manager,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professional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acting on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own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account, broker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instruments,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commission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agent.</a:t>
            </a:r>
            <a:endParaRPr sz="700">
              <a:latin typeface="Calibri"/>
              <a:cs typeface="Calibri"/>
            </a:endParaRPr>
          </a:p>
          <a:p>
            <a:pPr algn="just" marL="12700" marR="6350">
              <a:lnSpc>
                <a:spcPct val="107100"/>
              </a:lnSpc>
              <a:spcBef>
                <a:spcPts val="79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GmbH,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entered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Frankfurt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am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Main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Commercial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Register,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HRB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101212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seat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Frankfurt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am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Main,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authorised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perform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payment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services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(Finanztransfergeschäft)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accordance</a:t>
            </a:r>
            <a:r>
              <a:rPr dirty="0" sz="700" spc="5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6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Arial"/>
                <a:cs typeface="Arial"/>
              </a:rPr>
              <a:t>§</a:t>
            </a:r>
            <a:r>
              <a:rPr dirty="0" sz="700" spc="-5">
                <a:solidFill>
                  <a:srgbClr val="1F2A5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1.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sentence</a:t>
            </a:r>
            <a:r>
              <a:rPr dirty="0" sz="700" spc="5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No.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6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German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Payment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(ZAG)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 spc="4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Federal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Supervisory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Authority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(Bundesanstalt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für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Finanzdienstleistungsaufsicht-</a:t>
            </a:r>
            <a:r>
              <a:rPr dirty="0" sz="700" spc="5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BaFin)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German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Federal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Bank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(Deutsche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Bundesbank-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BuBa)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under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number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BaFin-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ID: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10141964.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 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Europe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GmbH, entered in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Hamburg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Commercial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HRB 80844 with seat in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Hamburg, 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listed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 the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Federal 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Supervisory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Authority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(Bundesanstalt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für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Finanzdienstleistungsaufsicht-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BaFin)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register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carry out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following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activities: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a)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 commodities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(in particular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metals),</a:t>
            </a:r>
            <a:endParaRPr sz="700">
              <a:latin typeface="Calibri"/>
              <a:cs typeface="Calibri"/>
            </a:endParaRPr>
          </a:p>
          <a:p>
            <a:pPr marL="12700" marR="6350">
              <a:lnSpc>
                <a:spcPct val="107100"/>
              </a:lnSpc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arrange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transactions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metals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 commodities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dealers,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producers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commercial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users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commodities,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c)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provide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investment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brokerage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instruments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accordance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Arial"/>
                <a:cs typeface="Arial"/>
              </a:rPr>
              <a:t>§</a:t>
            </a:r>
            <a:r>
              <a:rPr dirty="0" sz="700" spc="-30">
                <a:solidFill>
                  <a:srgbClr val="1F2A5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Para.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10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KWG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respectively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Arial"/>
                <a:cs typeface="Arial"/>
              </a:rPr>
              <a:t>§</a:t>
            </a:r>
            <a:r>
              <a:rPr dirty="0" sz="700" spc="-30">
                <a:solidFill>
                  <a:srgbClr val="1F2A5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3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Para.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WpIG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exclusively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name,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under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liability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account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StoneX.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Its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status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tied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agent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does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require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authorisation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BaFin.</a:t>
            </a:r>
            <a:endParaRPr sz="700">
              <a:latin typeface="Calibri"/>
              <a:cs typeface="Calibri"/>
            </a:endParaRPr>
          </a:p>
          <a:p>
            <a:pPr marL="12700" marR="222885">
              <a:lnSpc>
                <a:spcPct val="114300"/>
              </a:lnSpc>
              <a:spcBef>
                <a:spcPts val="79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Pte.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Ltd.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(Co.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Reg.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No.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201130598R)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(“SFP”)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by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Monetary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Authority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Singapore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Capital Markets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 Licensee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(for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dealing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capital market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products),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Exempt Financial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Adviser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(for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advising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investment</a:t>
            </a:r>
            <a:r>
              <a:rPr dirty="0" sz="700" spc="5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issuing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promulgating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analyses/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reports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investment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products)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Major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Payment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Institution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(for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cross-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border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money transfer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service).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APAC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Pte.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Ltd.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(“SAP”)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(Co.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200616676W)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(PS20190001002)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under 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Precious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Precious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Metals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(Prevention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Money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Laundering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Terrorism</a:t>
            </a:r>
            <a:r>
              <a:rPr dirty="0" sz="700" spc="3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Financing)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2019 for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purposes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anti-money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laundering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countering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financing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terrorism.</a:t>
            </a:r>
            <a:r>
              <a:rPr dirty="0" sz="700" spc="4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SAP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“Approved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International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 Company”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authorized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act 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“Spot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Commodity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Broker”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under the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Commodity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 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Act.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(HK)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Limited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No.: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BCQ152)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(“SHK”)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regulated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Hong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Kong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Commission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Dealing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Contracts.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 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Pty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Ltd (“SFA”)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(ACN: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141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774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727)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holds an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Australian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License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Australian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Investments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Commission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(AFSL: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345646).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Co.,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Ltd. (“SSJ”)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(Co.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Reg.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010401047199)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regulated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by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Japanese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Services Agency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Type-I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Instruments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Business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Operator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(Kanto Local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Bureau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(FIBO)No.291’),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Futures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Association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Japan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dealing 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broking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FX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FX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Option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transactions,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 the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Japan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Association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 dealing 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broking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stock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indices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transactions.</a:t>
            </a:r>
            <a:endParaRPr sz="700">
              <a:latin typeface="Calibri"/>
              <a:cs typeface="Calibri"/>
            </a:endParaRPr>
          </a:p>
          <a:p>
            <a:pPr algn="just" marL="12700" marR="2523490">
              <a:lnSpc>
                <a:spcPct val="201399"/>
              </a:lnSpc>
              <a:spcBef>
                <a:spcPts val="2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Nigeria Ltd.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(company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registration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number RC</a:t>
            </a:r>
            <a:r>
              <a:rPr dirty="0" sz="700" spc="-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1157178)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regulated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broker-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dealer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Exchange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Commission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Nigeria and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licenced by</a:t>
            </a:r>
            <a:r>
              <a:rPr dirty="0" sz="700" spc="-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Nigerian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Stock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Exchange,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NASD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Plc,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FMDQ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Exchange.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Commodities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DMCC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(company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registration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number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DMCC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30630)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holds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DMCC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Licences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(DMCC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31371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DMCC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30630)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non-manufactured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precious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metals trading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metal ores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trading.</a:t>
            </a:r>
            <a:endParaRPr sz="700">
              <a:latin typeface="Calibri"/>
              <a:cs typeface="Calibri"/>
            </a:endParaRPr>
          </a:p>
          <a:p>
            <a:pPr algn="just" marL="12700" marR="5715">
              <a:lnSpc>
                <a:spcPct val="107100"/>
              </a:lnSpc>
              <a:spcBef>
                <a:spcPts val="805"/>
              </a:spcBef>
            </a:pP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Trading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swaps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OTC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derivatives,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exchange-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derivatives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options,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securities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other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involves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substantial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risk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suitable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all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investors.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information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herein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 not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advice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nor a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recommendation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trade nor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offer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 buy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sell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product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service.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does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take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into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account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your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particular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investment objectives,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financial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situation 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needs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does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create a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binding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obligation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Group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companies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enter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into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transaction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you.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You should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perform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independent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 investigation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 any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transaction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 determine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whether it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suitable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you.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material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copied, photocopied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duplicated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 any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form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 any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means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redistributed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without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prior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written consent of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SGI.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document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information herein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provided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confidentially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for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information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purposes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only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recipient.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information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provided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‘as-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is’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basis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contain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statements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opinions of the StoneX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Group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 well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 excerpts and/or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information from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public sources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third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parties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no warranty,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whether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express 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implied,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given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to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its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completeness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accuracy.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Each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company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within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StoneX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Group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(on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its own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behalf 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behalf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 </a:t>
            </a:r>
            <a:r>
              <a:rPr dirty="0" sz="700" spc="-25">
                <a:solidFill>
                  <a:srgbClr val="1F2A5C"/>
                </a:solidFill>
                <a:latin typeface="Calibri"/>
                <a:cs typeface="Calibri"/>
              </a:rPr>
              <a:t>its</a:t>
            </a:r>
            <a:r>
              <a:rPr dirty="0" sz="700" spc="50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directors,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employees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agents)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disclaims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and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all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liability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well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third-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party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claim</a:t>
            </a:r>
            <a:r>
              <a:rPr dirty="0" sz="700" spc="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that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may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arise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from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accuracy and/or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completeness</a:t>
            </a:r>
            <a:r>
              <a:rPr dirty="0" sz="700" spc="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information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detailed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herein,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well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as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use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reliance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on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this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information</a:t>
            </a:r>
            <a:r>
              <a:rPr dirty="0" sz="700" spc="3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by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the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recipient,</a:t>
            </a:r>
            <a:r>
              <a:rPr dirty="0" sz="700" spc="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member</a:t>
            </a:r>
            <a:r>
              <a:rPr dirty="0" sz="700" spc="2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of</a:t>
            </a:r>
            <a:r>
              <a:rPr dirty="0" sz="700" spc="-20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its group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or</a:t>
            </a:r>
            <a:r>
              <a:rPr dirty="0" sz="700" spc="-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any</a:t>
            </a:r>
            <a:r>
              <a:rPr dirty="0" sz="700" spc="-1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F2A5C"/>
                </a:solidFill>
                <a:latin typeface="Calibri"/>
                <a:cs typeface="Calibri"/>
              </a:rPr>
              <a:t>third</a:t>
            </a:r>
            <a:r>
              <a:rPr dirty="0" sz="700" spc="5">
                <a:solidFill>
                  <a:srgbClr val="1F2A5C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1F2A5C"/>
                </a:solidFill>
                <a:latin typeface="Calibri"/>
                <a:cs typeface="Calibri"/>
              </a:rPr>
              <a:t>party.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5946" y="449783"/>
              <a:ext cx="1879980" cy="7896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6303" y="3167760"/>
              <a:ext cx="923925" cy="4876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096000" y="4252340"/>
              <a:ext cx="0" cy="1080135"/>
            </a:xfrm>
            <a:custGeom>
              <a:avLst/>
              <a:gdLst/>
              <a:ahLst/>
              <a:cxnLst/>
              <a:rect l="l" t="t" r="r" b="b"/>
              <a:pathLst>
                <a:path w="0" h="1080135">
                  <a:moveTo>
                    <a:pt x="0" y="0"/>
                  </a:moveTo>
                  <a:lnTo>
                    <a:pt x="0" y="108000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417868"/>
            <a:ext cx="2091054" cy="182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66815" cy="31699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324991" y="757377"/>
            <a:ext cx="3992245" cy="244475"/>
            <a:chOff x="1324991" y="757377"/>
            <a:chExt cx="3992245" cy="24447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991" y="757377"/>
              <a:ext cx="2170176" cy="2441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1601" y="757377"/>
              <a:ext cx="1905127" cy="244144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5056" y="3660394"/>
            <a:ext cx="4281805" cy="24383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97268" y="508076"/>
            <a:ext cx="3899662" cy="24414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286" y="3089638"/>
            <a:ext cx="1245300" cy="380466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207087" y="4066965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4" h="0">
                <a:moveTo>
                  <a:pt x="0" y="0"/>
                </a:moveTo>
                <a:lnTo>
                  <a:pt x="665967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763681" y="4066965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 h="0">
                <a:moveTo>
                  <a:pt x="0" y="0"/>
                </a:moveTo>
                <a:lnTo>
                  <a:pt x="2896558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763681" y="3284292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 h="0">
                <a:moveTo>
                  <a:pt x="0" y="0"/>
                </a:moveTo>
                <a:lnTo>
                  <a:pt x="2896558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07087" y="3284292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4" h="0">
                <a:moveTo>
                  <a:pt x="0" y="0"/>
                </a:moveTo>
                <a:lnTo>
                  <a:pt x="665967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07087" y="2490748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4" h="0">
                <a:moveTo>
                  <a:pt x="0" y="0"/>
                </a:moveTo>
                <a:lnTo>
                  <a:pt x="665967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763681" y="2490748"/>
            <a:ext cx="2896870" cy="0"/>
          </a:xfrm>
          <a:custGeom>
            <a:avLst/>
            <a:gdLst/>
            <a:ahLst/>
            <a:cxnLst/>
            <a:rect l="l" t="t" r="r" b="b"/>
            <a:pathLst>
              <a:path w="2896870" h="0">
                <a:moveTo>
                  <a:pt x="0" y="0"/>
                </a:moveTo>
                <a:lnTo>
                  <a:pt x="2896558" y="0"/>
                </a:lnTo>
              </a:path>
            </a:pathLst>
          </a:custGeom>
          <a:ln w="108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1201962" y="1702640"/>
            <a:ext cx="4463415" cy="3212465"/>
            <a:chOff x="1201962" y="1702640"/>
            <a:chExt cx="4463415" cy="3212465"/>
          </a:xfrm>
        </p:grpSpPr>
        <p:sp>
          <p:nvSpPr>
            <p:cNvPr id="17" name="object 17" descr=""/>
            <p:cNvSpPr/>
            <p:nvPr/>
          </p:nvSpPr>
          <p:spPr>
            <a:xfrm>
              <a:off x="1207087" y="1708075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 h="0">
                  <a:moveTo>
                    <a:pt x="0" y="0"/>
                  </a:moveTo>
                  <a:lnTo>
                    <a:pt x="4453152" y="0"/>
                  </a:lnTo>
                </a:path>
              </a:pathLst>
            </a:custGeom>
            <a:ln w="1087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07087" y="1708046"/>
              <a:ext cx="4453255" cy="3141980"/>
            </a:xfrm>
            <a:custGeom>
              <a:avLst/>
              <a:gdLst/>
              <a:ahLst/>
              <a:cxnLst/>
              <a:rect l="l" t="t" r="r" b="b"/>
              <a:pathLst>
                <a:path w="4453255" h="3141979">
                  <a:moveTo>
                    <a:pt x="0" y="3141562"/>
                  </a:moveTo>
                  <a:lnTo>
                    <a:pt x="4453131" y="3141562"/>
                  </a:lnTo>
                  <a:lnTo>
                    <a:pt x="4453131" y="0"/>
                  </a:lnTo>
                  <a:lnTo>
                    <a:pt x="0" y="0"/>
                  </a:lnTo>
                  <a:lnTo>
                    <a:pt x="0" y="3141562"/>
                  </a:lnTo>
                  <a:close/>
                </a:path>
              </a:pathLst>
            </a:custGeom>
            <a:ln w="987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73046" y="2365666"/>
              <a:ext cx="3121660" cy="2489835"/>
            </a:xfrm>
            <a:custGeom>
              <a:avLst/>
              <a:gdLst/>
              <a:ahLst/>
              <a:cxnLst/>
              <a:rect l="l" t="t" r="r" b="b"/>
              <a:pathLst>
                <a:path w="3121660" h="2489835">
                  <a:moveTo>
                    <a:pt x="890625" y="0"/>
                  </a:moveTo>
                  <a:lnTo>
                    <a:pt x="0" y="0"/>
                  </a:lnTo>
                  <a:lnTo>
                    <a:pt x="0" y="2489390"/>
                  </a:lnTo>
                  <a:lnTo>
                    <a:pt x="890625" y="2489390"/>
                  </a:lnTo>
                  <a:lnTo>
                    <a:pt x="890625" y="0"/>
                  </a:lnTo>
                  <a:close/>
                </a:path>
                <a:path w="3121660" h="2489835">
                  <a:moveTo>
                    <a:pt x="3121139" y="2119782"/>
                  </a:moveTo>
                  <a:lnTo>
                    <a:pt x="2230513" y="2119782"/>
                  </a:lnTo>
                  <a:lnTo>
                    <a:pt x="2230513" y="2489390"/>
                  </a:lnTo>
                  <a:lnTo>
                    <a:pt x="3121139" y="2489390"/>
                  </a:lnTo>
                  <a:lnTo>
                    <a:pt x="3121139" y="211978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07087" y="4849609"/>
              <a:ext cx="4453255" cy="65405"/>
            </a:xfrm>
            <a:custGeom>
              <a:avLst/>
              <a:gdLst/>
              <a:ahLst/>
              <a:cxnLst/>
              <a:rect l="l" t="t" r="r" b="b"/>
              <a:pathLst>
                <a:path w="4453255" h="65404">
                  <a:moveTo>
                    <a:pt x="0" y="0"/>
                  </a:moveTo>
                  <a:lnTo>
                    <a:pt x="4453152" y="0"/>
                  </a:lnTo>
                </a:path>
                <a:path w="4453255" h="65404">
                  <a:moveTo>
                    <a:pt x="0" y="0"/>
                  </a:moveTo>
                  <a:lnTo>
                    <a:pt x="0" y="65222"/>
                  </a:lnTo>
                </a:path>
                <a:path w="4453255" h="65404">
                  <a:moveTo>
                    <a:pt x="2230527" y="0"/>
                  </a:moveTo>
                  <a:lnTo>
                    <a:pt x="2230527" y="65222"/>
                  </a:lnTo>
                </a:path>
                <a:path w="4453255" h="65404">
                  <a:moveTo>
                    <a:pt x="4453152" y="0"/>
                  </a:moveTo>
                  <a:lnTo>
                    <a:pt x="4453152" y="65222"/>
                  </a:lnTo>
                </a:path>
              </a:pathLst>
            </a:custGeom>
            <a:ln w="9376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21238" y="3915051"/>
            <a:ext cx="4805045" cy="17297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25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600">
              <a:latin typeface="Arial"/>
              <a:cs typeface="Arial"/>
            </a:endParaRPr>
          </a:p>
          <a:p>
            <a:pPr marL="176530">
              <a:lnSpc>
                <a:spcPts val="1914"/>
              </a:lnSpc>
            </a:pPr>
            <a:r>
              <a:rPr dirty="0" sz="1600" spc="-50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713105">
              <a:lnSpc>
                <a:spcPts val="1914"/>
              </a:lnSpc>
              <a:tabLst>
                <a:tab pos="3497579" algn="l"/>
              </a:tabLst>
            </a:pPr>
            <a:r>
              <a:rPr dirty="0" sz="1600" spc="-250" b="1">
                <a:solidFill>
                  <a:srgbClr val="093154"/>
                </a:solidFill>
                <a:latin typeface="Arial"/>
                <a:cs typeface="Arial"/>
              </a:rPr>
              <a:t>2024</a:t>
            </a:r>
            <a:r>
              <a:rPr dirty="0" sz="1600" spc="-9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600" spc="-275" b="1">
                <a:solidFill>
                  <a:srgbClr val="093154"/>
                </a:solidFill>
                <a:latin typeface="Arial"/>
                <a:cs typeface="Arial"/>
              </a:rPr>
              <a:t>(LME</a:t>
            </a:r>
            <a:r>
              <a:rPr dirty="0" sz="1600" spc="-9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600" spc="-295" b="1">
                <a:solidFill>
                  <a:srgbClr val="093154"/>
                </a:solidFill>
                <a:latin typeface="Arial"/>
                <a:cs typeface="Arial"/>
              </a:rPr>
              <a:t>Week</a:t>
            </a:r>
            <a:r>
              <a:rPr dirty="0" sz="1600" spc="-15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93154"/>
                </a:solidFill>
                <a:latin typeface="Arial"/>
                <a:cs typeface="Arial"/>
              </a:rPr>
              <a:t>2023)</a:t>
            </a:r>
            <a:r>
              <a:rPr dirty="0" sz="16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600" spc="-60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1600">
              <a:latin typeface="Arial"/>
              <a:cs typeface="Arial"/>
            </a:endParaRPr>
          </a:p>
          <a:p>
            <a:pPr marL="473075">
              <a:lnSpc>
                <a:spcPct val="100000"/>
              </a:lnSpc>
              <a:spcBef>
                <a:spcPts val="1670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318325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1238" y="1548117"/>
            <a:ext cx="274955" cy="1852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225" b="1">
                <a:solidFill>
                  <a:srgbClr val="093154"/>
                </a:solidFill>
                <a:latin typeface="Arial"/>
                <a:cs typeface="Arial"/>
              </a:rPr>
              <a:t>400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25" b="1">
                <a:solidFill>
                  <a:srgbClr val="093154"/>
                </a:solidFill>
                <a:latin typeface="Arial"/>
                <a:cs typeface="Arial"/>
              </a:rPr>
              <a:t>300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25" b="1">
                <a:solidFill>
                  <a:srgbClr val="093154"/>
                </a:solidFill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6585" y="3045545"/>
            <a:ext cx="193040" cy="4591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50" spc="250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1815" y="1152652"/>
            <a:ext cx="5485638" cy="228600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0706481" y="3510788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706481" y="6227470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1815" y="3948264"/>
            <a:ext cx="5468112" cy="2285987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6667245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6943725" y="879094"/>
            <a:ext cx="2000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Calibri"/>
                <a:cs typeface="Calibri"/>
              </a:rPr>
              <a:t>Tin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426325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7703057" y="879094"/>
            <a:ext cx="4400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Copper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8382381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5C24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8659114" y="879094"/>
            <a:ext cx="255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Calibri"/>
                <a:cs typeface="Calibri"/>
              </a:rPr>
              <a:t>Zinc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9070975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9347707" y="879094"/>
            <a:ext cx="6464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Aluminium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0175493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89" y="0"/>
                </a:lnTo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0452607" y="879094"/>
            <a:ext cx="295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0893297" y="99377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 h="0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28575">
            <a:solidFill>
              <a:srgbClr val="4661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1170411" y="879094"/>
            <a:ext cx="3733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Calibri"/>
                <a:cs typeface="Calibri"/>
              </a:rPr>
              <a:t>Nickel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542837"/>
            <a:ext cx="2091054" cy="18288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184001" cy="31699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82700" y="474218"/>
            <a:ext cx="4349115" cy="487680"/>
            <a:chOff x="882700" y="474218"/>
            <a:chExt cx="4349115" cy="4876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700" y="474218"/>
              <a:ext cx="4348734" cy="2438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183" y="718058"/>
              <a:ext cx="1889124" cy="243839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6716903" y="474218"/>
            <a:ext cx="4495165" cy="487680"/>
            <a:chOff x="6716903" y="474218"/>
            <a:chExt cx="4495165" cy="4876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6903" y="474218"/>
              <a:ext cx="4495164" cy="2438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87589" y="718058"/>
              <a:ext cx="2124075" cy="243839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721461" y="3535934"/>
            <a:ext cx="4509770" cy="487680"/>
            <a:chOff x="721461" y="3535934"/>
            <a:chExt cx="4509770" cy="48768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461" y="3535934"/>
              <a:ext cx="4509770" cy="2438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1564" y="3779774"/>
              <a:ext cx="1190358" cy="243839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47890" y="3451301"/>
            <a:ext cx="3177031" cy="24414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0092308" y="3178301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93565" y="6033922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4928" y="3178301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74002" y="6033922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4150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 ILZG,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47148" y="4155036"/>
            <a:ext cx="3690620" cy="1569720"/>
            <a:chOff x="1047148" y="4155036"/>
            <a:chExt cx="3690620" cy="1569720"/>
          </a:xfrm>
        </p:grpSpPr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0554" y="4836696"/>
              <a:ext cx="1029956" cy="18550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54841" y="4157609"/>
              <a:ext cx="3680460" cy="1323340"/>
            </a:xfrm>
            <a:custGeom>
              <a:avLst/>
              <a:gdLst/>
              <a:ahLst/>
              <a:cxnLst/>
              <a:rect l="l" t="t" r="r" b="b"/>
              <a:pathLst>
                <a:path w="3680460" h="1323339">
                  <a:moveTo>
                    <a:pt x="0" y="1322960"/>
                  </a:moveTo>
                  <a:lnTo>
                    <a:pt x="3680209" y="1322960"/>
                  </a:lnTo>
                </a:path>
                <a:path w="3680460" h="1323339">
                  <a:moveTo>
                    <a:pt x="0" y="1103280"/>
                  </a:moveTo>
                  <a:lnTo>
                    <a:pt x="3680209" y="1103280"/>
                  </a:lnTo>
                </a:path>
                <a:path w="3680460" h="1323339">
                  <a:moveTo>
                    <a:pt x="0" y="883600"/>
                  </a:moveTo>
                  <a:lnTo>
                    <a:pt x="3680209" y="883600"/>
                  </a:lnTo>
                </a:path>
                <a:path w="3680460" h="1323339">
                  <a:moveTo>
                    <a:pt x="0" y="659039"/>
                  </a:moveTo>
                  <a:lnTo>
                    <a:pt x="3680209" y="659039"/>
                  </a:lnTo>
                </a:path>
                <a:path w="3680460" h="1323339">
                  <a:moveTo>
                    <a:pt x="0" y="439359"/>
                  </a:moveTo>
                  <a:lnTo>
                    <a:pt x="3680209" y="439359"/>
                  </a:lnTo>
                </a:path>
                <a:path w="3680460" h="1323339">
                  <a:moveTo>
                    <a:pt x="0" y="219679"/>
                  </a:moveTo>
                  <a:lnTo>
                    <a:pt x="3680209" y="219679"/>
                  </a:lnTo>
                </a:path>
                <a:path w="3680460" h="1323339">
                  <a:moveTo>
                    <a:pt x="0" y="0"/>
                  </a:moveTo>
                  <a:lnTo>
                    <a:pt x="3680209" y="0"/>
                  </a:lnTo>
                </a:path>
              </a:pathLst>
            </a:custGeom>
            <a:ln w="558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54841" y="4157635"/>
              <a:ext cx="3680460" cy="1543050"/>
            </a:xfrm>
            <a:custGeom>
              <a:avLst/>
              <a:gdLst/>
              <a:ahLst/>
              <a:cxnLst/>
              <a:rect l="l" t="t" r="r" b="b"/>
              <a:pathLst>
                <a:path w="3680460" h="1543050">
                  <a:moveTo>
                    <a:pt x="0" y="1542639"/>
                  </a:moveTo>
                  <a:lnTo>
                    <a:pt x="3680209" y="1542639"/>
                  </a:lnTo>
                  <a:lnTo>
                    <a:pt x="3680209" y="0"/>
                  </a:lnTo>
                  <a:lnTo>
                    <a:pt x="0" y="0"/>
                  </a:lnTo>
                  <a:lnTo>
                    <a:pt x="0" y="1542639"/>
                  </a:lnTo>
                  <a:close/>
                </a:path>
              </a:pathLst>
            </a:custGeom>
            <a:ln w="509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54841" y="5700281"/>
              <a:ext cx="3680460" cy="24765"/>
            </a:xfrm>
            <a:custGeom>
              <a:avLst/>
              <a:gdLst/>
              <a:ahLst/>
              <a:cxnLst/>
              <a:rect l="l" t="t" r="r" b="b"/>
              <a:pathLst>
                <a:path w="3680460" h="24764">
                  <a:moveTo>
                    <a:pt x="0" y="0"/>
                  </a:moveTo>
                  <a:lnTo>
                    <a:pt x="3680209" y="0"/>
                  </a:lnTo>
                </a:path>
                <a:path w="3680460" h="24764">
                  <a:moveTo>
                    <a:pt x="0" y="0"/>
                  </a:moveTo>
                  <a:lnTo>
                    <a:pt x="0" y="24408"/>
                  </a:lnTo>
                </a:path>
                <a:path w="3680460" h="24764">
                  <a:moveTo>
                    <a:pt x="703384" y="0"/>
                  </a:moveTo>
                  <a:lnTo>
                    <a:pt x="703384" y="24408"/>
                  </a:lnTo>
                </a:path>
                <a:path w="3680460" h="24764">
                  <a:moveTo>
                    <a:pt x="1406769" y="0"/>
                  </a:moveTo>
                  <a:lnTo>
                    <a:pt x="1406769" y="24408"/>
                  </a:lnTo>
                </a:path>
                <a:path w="3680460" h="24764">
                  <a:moveTo>
                    <a:pt x="2110154" y="0"/>
                  </a:moveTo>
                  <a:lnTo>
                    <a:pt x="2110154" y="24408"/>
                  </a:lnTo>
                </a:path>
                <a:path w="3680460" h="24764">
                  <a:moveTo>
                    <a:pt x="2813539" y="0"/>
                  </a:moveTo>
                  <a:lnTo>
                    <a:pt x="2813539" y="24408"/>
                  </a:lnTo>
                </a:path>
                <a:path w="3680460" h="24764">
                  <a:moveTo>
                    <a:pt x="3516923" y="0"/>
                  </a:moveTo>
                  <a:lnTo>
                    <a:pt x="3516923" y="24408"/>
                  </a:lnTo>
                </a:path>
              </a:pathLst>
            </a:custGeom>
            <a:ln w="5580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4841" y="4357761"/>
              <a:ext cx="3674110" cy="1323340"/>
            </a:xfrm>
            <a:custGeom>
              <a:avLst/>
              <a:gdLst/>
              <a:ahLst/>
              <a:cxnLst/>
              <a:rect l="l" t="t" r="r" b="b"/>
              <a:pathLst>
                <a:path w="3674110" h="1323339">
                  <a:moveTo>
                    <a:pt x="0" y="571167"/>
                  </a:moveTo>
                  <a:lnTo>
                    <a:pt x="6280" y="571167"/>
                  </a:lnTo>
                  <a:lnTo>
                    <a:pt x="12560" y="571167"/>
                  </a:lnTo>
                  <a:lnTo>
                    <a:pt x="18840" y="571167"/>
                  </a:lnTo>
                  <a:lnTo>
                    <a:pt x="18840" y="571167"/>
                  </a:lnTo>
                  <a:lnTo>
                    <a:pt x="18840" y="702975"/>
                  </a:lnTo>
                  <a:lnTo>
                    <a:pt x="25120" y="702975"/>
                  </a:lnTo>
                  <a:lnTo>
                    <a:pt x="31401" y="834782"/>
                  </a:lnTo>
                  <a:lnTo>
                    <a:pt x="37681" y="834782"/>
                  </a:lnTo>
                  <a:lnTo>
                    <a:pt x="37681" y="859191"/>
                  </a:lnTo>
                  <a:lnTo>
                    <a:pt x="37681" y="922654"/>
                  </a:lnTo>
                  <a:lnTo>
                    <a:pt x="43961" y="922654"/>
                  </a:lnTo>
                  <a:lnTo>
                    <a:pt x="50241" y="922654"/>
                  </a:lnTo>
                  <a:lnTo>
                    <a:pt x="56521" y="922654"/>
                  </a:lnTo>
                  <a:lnTo>
                    <a:pt x="56521" y="878718"/>
                  </a:lnTo>
                  <a:lnTo>
                    <a:pt x="62802" y="878718"/>
                  </a:lnTo>
                  <a:lnTo>
                    <a:pt x="69082" y="878718"/>
                  </a:lnTo>
                  <a:lnTo>
                    <a:pt x="75362" y="878718"/>
                  </a:lnTo>
                  <a:lnTo>
                    <a:pt x="81642" y="878718"/>
                  </a:lnTo>
                  <a:lnTo>
                    <a:pt x="87923" y="878718"/>
                  </a:lnTo>
                  <a:lnTo>
                    <a:pt x="94203" y="878718"/>
                  </a:lnTo>
                  <a:lnTo>
                    <a:pt x="100483" y="878718"/>
                  </a:lnTo>
                  <a:lnTo>
                    <a:pt x="106763" y="878718"/>
                  </a:lnTo>
                  <a:lnTo>
                    <a:pt x="106763" y="878718"/>
                  </a:lnTo>
                  <a:lnTo>
                    <a:pt x="106763" y="790847"/>
                  </a:lnTo>
                  <a:lnTo>
                    <a:pt x="113043" y="790847"/>
                  </a:lnTo>
                  <a:lnTo>
                    <a:pt x="119324" y="790847"/>
                  </a:lnTo>
                  <a:lnTo>
                    <a:pt x="119324" y="702975"/>
                  </a:lnTo>
                  <a:lnTo>
                    <a:pt x="125604" y="702975"/>
                  </a:lnTo>
                  <a:lnTo>
                    <a:pt x="131884" y="702975"/>
                  </a:lnTo>
                  <a:lnTo>
                    <a:pt x="138164" y="702975"/>
                  </a:lnTo>
                  <a:lnTo>
                    <a:pt x="138164" y="659039"/>
                  </a:lnTo>
                  <a:lnTo>
                    <a:pt x="144445" y="659039"/>
                  </a:lnTo>
                  <a:lnTo>
                    <a:pt x="150725" y="659039"/>
                  </a:lnTo>
                  <a:lnTo>
                    <a:pt x="150725" y="615103"/>
                  </a:lnTo>
                  <a:lnTo>
                    <a:pt x="157005" y="615103"/>
                  </a:lnTo>
                  <a:lnTo>
                    <a:pt x="163285" y="527231"/>
                  </a:lnTo>
                  <a:lnTo>
                    <a:pt x="163285" y="483295"/>
                  </a:lnTo>
                  <a:lnTo>
                    <a:pt x="169565" y="483295"/>
                  </a:lnTo>
                  <a:lnTo>
                    <a:pt x="182126" y="483295"/>
                  </a:lnTo>
                  <a:lnTo>
                    <a:pt x="182126" y="527231"/>
                  </a:lnTo>
                  <a:lnTo>
                    <a:pt x="188406" y="527231"/>
                  </a:lnTo>
                  <a:lnTo>
                    <a:pt x="194686" y="527231"/>
                  </a:lnTo>
                  <a:lnTo>
                    <a:pt x="200967" y="527231"/>
                  </a:lnTo>
                  <a:lnTo>
                    <a:pt x="207247" y="527231"/>
                  </a:lnTo>
                  <a:lnTo>
                    <a:pt x="213527" y="527231"/>
                  </a:lnTo>
                  <a:lnTo>
                    <a:pt x="219807" y="527231"/>
                  </a:lnTo>
                  <a:lnTo>
                    <a:pt x="226087" y="527231"/>
                  </a:lnTo>
                  <a:lnTo>
                    <a:pt x="226087" y="483295"/>
                  </a:lnTo>
                  <a:lnTo>
                    <a:pt x="232368" y="483295"/>
                  </a:lnTo>
                  <a:lnTo>
                    <a:pt x="238648" y="483295"/>
                  </a:lnTo>
                  <a:lnTo>
                    <a:pt x="244928" y="483295"/>
                  </a:lnTo>
                  <a:lnTo>
                    <a:pt x="251208" y="483295"/>
                  </a:lnTo>
                  <a:lnTo>
                    <a:pt x="251208" y="439359"/>
                  </a:lnTo>
                  <a:lnTo>
                    <a:pt x="257489" y="439359"/>
                  </a:lnTo>
                  <a:lnTo>
                    <a:pt x="263769" y="439359"/>
                  </a:lnTo>
                  <a:lnTo>
                    <a:pt x="270049" y="439359"/>
                  </a:lnTo>
                  <a:lnTo>
                    <a:pt x="276329" y="439359"/>
                  </a:lnTo>
                  <a:lnTo>
                    <a:pt x="282609" y="439359"/>
                  </a:lnTo>
                  <a:lnTo>
                    <a:pt x="288890" y="439359"/>
                  </a:lnTo>
                  <a:lnTo>
                    <a:pt x="295170" y="439359"/>
                  </a:lnTo>
                  <a:lnTo>
                    <a:pt x="301450" y="439359"/>
                  </a:lnTo>
                  <a:lnTo>
                    <a:pt x="301450" y="483295"/>
                  </a:lnTo>
                  <a:lnTo>
                    <a:pt x="307730" y="483295"/>
                  </a:lnTo>
                  <a:lnTo>
                    <a:pt x="307730" y="527231"/>
                  </a:lnTo>
                  <a:lnTo>
                    <a:pt x="314011" y="527231"/>
                  </a:lnTo>
                  <a:lnTo>
                    <a:pt x="320291" y="527231"/>
                  </a:lnTo>
                  <a:lnTo>
                    <a:pt x="326571" y="527231"/>
                  </a:lnTo>
                  <a:lnTo>
                    <a:pt x="326571" y="615103"/>
                  </a:lnTo>
                  <a:lnTo>
                    <a:pt x="332851" y="615103"/>
                  </a:lnTo>
                  <a:lnTo>
                    <a:pt x="332851" y="702975"/>
                  </a:lnTo>
                  <a:lnTo>
                    <a:pt x="332851" y="746911"/>
                  </a:lnTo>
                  <a:lnTo>
                    <a:pt x="339131" y="746911"/>
                  </a:lnTo>
                  <a:lnTo>
                    <a:pt x="345412" y="1010526"/>
                  </a:lnTo>
                  <a:lnTo>
                    <a:pt x="351692" y="1010526"/>
                  </a:lnTo>
                  <a:lnTo>
                    <a:pt x="357972" y="1010526"/>
                  </a:lnTo>
                  <a:lnTo>
                    <a:pt x="364252" y="1010526"/>
                  </a:lnTo>
                  <a:lnTo>
                    <a:pt x="370533" y="1010526"/>
                  </a:lnTo>
                  <a:lnTo>
                    <a:pt x="376813" y="1010526"/>
                  </a:lnTo>
                  <a:lnTo>
                    <a:pt x="383093" y="1010526"/>
                  </a:lnTo>
                  <a:lnTo>
                    <a:pt x="389373" y="1010526"/>
                  </a:lnTo>
                  <a:lnTo>
                    <a:pt x="395653" y="1010526"/>
                  </a:lnTo>
                  <a:lnTo>
                    <a:pt x="401934" y="1010526"/>
                  </a:lnTo>
                  <a:lnTo>
                    <a:pt x="408214" y="1010526"/>
                  </a:lnTo>
                  <a:lnTo>
                    <a:pt x="408214" y="1010526"/>
                  </a:lnTo>
                  <a:lnTo>
                    <a:pt x="414494" y="834782"/>
                  </a:lnTo>
                  <a:lnTo>
                    <a:pt x="420774" y="834782"/>
                  </a:lnTo>
                  <a:lnTo>
                    <a:pt x="427055" y="834782"/>
                  </a:lnTo>
                  <a:lnTo>
                    <a:pt x="433335" y="834782"/>
                  </a:lnTo>
                  <a:lnTo>
                    <a:pt x="433335" y="790847"/>
                  </a:lnTo>
                  <a:lnTo>
                    <a:pt x="439615" y="790847"/>
                  </a:lnTo>
                  <a:lnTo>
                    <a:pt x="445895" y="790847"/>
                  </a:lnTo>
                  <a:lnTo>
                    <a:pt x="452175" y="790847"/>
                  </a:lnTo>
                  <a:lnTo>
                    <a:pt x="458456" y="790847"/>
                  </a:lnTo>
                  <a:lnTo>
                    <a:pt x="464736" y="790847"/>
                  </a:lnTo>
                  <a:lnTo>
                    <a:pt x="471016" y="790847"/>
                  </a:lnTo>
                  <a:lnTo>
                    <a:pt x="477296" y="790847"/>
                  </a:lnTo>
                  <a:lnTo>
                    <a:pt x="483577" y="790847"/>
                  </a:lnTo>
                  <a:lnTo>
                    <a:pt x="489857" y="790847"/>
                  </a:lnTo>
                  <a:lnTo>
                    <a:pt x="496137" y="790847"/>
                  </a:lnTo>
                  <a:lnTo>
                    <a:pt x="502417" y="790847"/>
                  </a:lnTo>
                  <a:lnTo>
                    <a:pt x="508697" y="790847"/>
                  </a:lnTo>
                  <a:lnTo>
                    <a:pt x="514978" y="790847"/>
                  </a:lnTo>
                  <a:lnTo>
                    <a:pt x="521258" y="790847"/>
                  </a:lnTo>
                  <a:lnTo>
                    <a:pt x="527538" y="790847"/>
                  </a:lnTo>
                  <a:lnTo>
                    <a:pt x="533818" y="790847"/>
                  </a:lnTo>
                  <a:lnTo>
                    <a:pt x="540099" y="790847"/>
                  </a:lnTo>
                  <a:lnTo>
                    <a:pt x="546379" y="790847"/>
                  </a:lnTo>
                  <a:lnTo>
                    <a:pt x="552659" y="790847"/>
                  </a:lnTo>
                  <a:lnTo>
                    <a:pt x="558939" y="790847"/>
                  </a:lnTo>
                  <a:lnTo>
                    <a:pt x="558939" y="834782"/>
                  </a:lnTo>
                  <a:lnTo>
                    <a:pt x="565219" y="834782"/>
                  </a:lnTo>
                  <a:lnTo>
                    <a:pt x="571500" y="834782"/>
                  </a:lnTo>
                  <a:lnTo>
                    <a:pt x="577780" y="834782"/>
                  </a:lnTo>
                  <a:lnTo>
                    <a:pt x="584060" y="834782"/>
                  </a:lnTo>
                  <a:lnTo>
                    <a:pt x="584060" y="834782"/>
                  </a:lnTo>
                  <a:lnTo>
                    <a:pt x="584060" y="903127"/>
                  </a:lnTo>
                  <a:lnTo>
                    <a:pt x="590340" y="903127"/>
                  </a:lnTo>
                  <a:lnTo>
                    <a:pt x="596621" y="903127"/>
                  </a:lnTo>
                  <a:lnTo>
                    <a:pt x="602901" y="903127"/>
                  </a:lnTo>
                  <a:lnTo>
                    <a:pt x="609181" y="903127"/>
                  </a:lnTo>
                  <a:lnTo>
                    <a:pt x="615461" y="947063"/>
                  </a:lnTo>
                  <a:lnTo>
                    <a:pt x="621741" y="947063"/>
                  </a:lnTo>
                  <a:lnTo>
                    <a:pt x="628022" y="947063"/>
                  </a:lnTo>
                  <a:lnTo>
                    <a:pt x="634302" y="947063"/>
                  </a:lnTo>
                  <a:lnTo>
                    <a:pt x="640582" y="947063"/>
                  </a:lnTo>
                  <a:lnTo>
                    <a:pt x="646862" y="947063"/>
                  </a:lnTo>
                  <a:lnTo>
                    <a:pt x="653142" y="947063"/>
                  </a:lnTo>
                  <a:lnTo>
                    <a:pt x="659423" y="947063"/>
                  </a:lnTo>
                  <a:lnTo>
                    <a:pt x="659423" y="1034935"/>
                  </a:lnTo>
                  <a:lnTo>
                    <a:pt x="665703" y="1034935"/>
                  </a:lnTo>
                  <a:lnTo>
                    <a:pt x="671983" y="1034935"/>
                  </a:lnTo>
                  <a:lnTo>
                    <a:pt x="671983" y="1054462"/>
                  </a:lnTo>
                  <a:lnTo>
                    <a:pt x="678263" y="1054462"/>
                  </a:lnTo>
                  <a:lnTo>
                    <a:pt x="684544" y="1054462"/>
                  </a:lnTo>
                  <a:lnTo>
                    <a:pt x="684544" y="1098398"/>
                  </a:lnTo>
                  <a:lnTo>
                    <a:pt x="690824" y="1098398"/>
                  </a:lnTo>
                  <a:lnTo>
                    <a:pt x="697104" y="1098398"/>
                  </a:lnTo>
                  <a:lnTo>
                    <a:pt x="703384" y="1098398"/>
                  </a:lnTo>
                  <a:lnTo>
                    <a:pt x="709664" y="1098398"/>
                  </a:lnTo>
                  <a:lnTo>
                    <a:pt x="715945" y="1098398"/>
                  </a:lnTo>
                  <a:lnTo>
                    <a:pt x="722225" y="1098398"/>
                  </a:lnTo>
                  <a:lnTo>
                    <a:pt x="728505" y="1098398"/>
                  </a:lnTo>
                  <a:lnTo>
                    <a:pt x="734785" y="1098398"/>
                  </a:lnTo>
                  <a:lnTo>
                    <a:pt x="741066" y="1098398"/>
                  </a:lnTo>
                  <a:lnTo>
                    <a:pt x="747346" y="1098398"/>
                  </a:lnTo>
                  <a:lnTo>
                    <a:pt x="753626" y="1098398"/>
                  </a:lnTo>
                  <a:lnTo>
                    <a:pt x="759906" y="1098398"/>
                  </a:lnTo>
                  <a:lnTo>
                    <a:pt x="766186" y="1098398"/>
                  </a:lnTo>
                  <a:lnTo>
                    <a:pt x="772467" y="1098398"/>
                  </a:lnTo>
                  <a:lnTo>
                    <a:pt x="778747" y="1098398"/>
                  </a:lnTo>
                  <a:lnTo>
                    <a:pt x="785027" y="1098398"/>
                  </a:lnTo>
                  <a:lnTo>
                    <a:pt x="791307" y="1098398"/>
                  </a:lnTo>
                  <a:lnTo>
                    <a:pt x="797588" y="1098398"/>
                  </a:lnTo>
                  <a:lnTo>
                    <a:pt x="797588" y="966590"/>
                  </a:lnTo>
                  <a:lnTo>
                    <a:pt x="803868" y="966590"/>
                  </a:lnTo>
                  <a:lnTo>
                    <a:pt x="810148" y="966590"/>
                  </a:lnTo>
                  <a:lnTo>
                    <a:pt x="816428" y="966590"/>
                  </a:lnTo>
                  <a:lnTo>
                    <a:pt x="822708" y="966590"/>
                  </a:lnTo>
                  <a:lnTo>
                    <a:pt x="828989" y="966590"/>
                  </a:lnTo>
                  <a:lnTo>
                    <a:pt x="835269" y="966590"/>
                  </a:lnTo>
                  <a:lnTo>
                    <a:pt x="841549" y="966590"/>
                  </a:lnTo>
                  <a:lnTo>
                    <a:pt x="847829" y="966590"/>
                  </a:lnTo>
                  <a:lnTo>
                    <a:pt x="854110" y="966590"/>
                  </a:lnTo>
                  <a:lnTo>
                    <a:pt x="860390" y="966590"/>
                  </a:lnTo>
                  <a:lnTo>
                    <a:pt x="866670" y="966590"/>
                  </a:lnTo>
                  <a:lnTo>
                    <a:pt x="866670" y="878718"/>
                  </a:lnTo>
                  <a:lnTo>
                    <a:pt x="872950" y="878718"/>
                  </a:lnTo>
                  <a:lnTo>
                    <a:pt x="879230" y="878718"/>
                  </a:lnTo>
                  <a:lnTo>
                    <a:pt x="885511" y="878718"/>
                  </a:lnTo>
                  <a:lnTo>
                    <a:pt x="891791" y="878718"/>
                  </a:lnTo>
                  <a:lnTo>
                    <a:pt x="891791" y="834782"/>
                  </a:lnTo>
                  <a:lnTo>
                    <a:pt x="898071" y="834782"/>
                  </a:lnTo>
                  <a:lnTo>
                    <a:pt x="904351" y="834782"/>
                  </a:lnTo>
                  <a:lnTo>
                    <a:pt x="910632" y="834782"/>
                  </a:lnTo>
                  <a:lnTo>
                    <a:pt x="916912" y="834782"/>
                  </a:lnTo>
                  <a:lnTo>
                    <a:pt x="923192" y="834782"/>
                  </a:lnTo>
                  <a:lnTo>
                    <a:pt x="929472" y="834782"/>
                  </a:lnTo>
                  <a:lnTo>
                    <a:pt x="935752" y="834782"/>
                  </a:lnTo>
                  <a:lnTo>
                    <a:pt x="942033" y="834782"/>
                  </a:lnTo>
                  <a:lnTo>
                    <a:pt x="948313" y="834782"/>
                  </a:lnTo>
                  <a:lnTo>
                    <a:pt x="948313" y="790847"/>
                  </a:lnTo>
                  <a:lnTo>
                    <a:pt x="954593" y="790847"/>
                  </a:lnTo>
                  <a:lnTo>
                    <a:pt x="960873" y="790847"/>
                  </a:lnTo>
                  <a:lnTo>
                    <a:pt x="967154" y="790847"/>
                  </a:lnTo>
                  <a:lnTo>
                    <a:pt x="973434" y="790847"/>
                  </a:lnTo>
                  <a:lnTo>
                    <a:pt x="979714" y="790847"/>
                  </a:lnTo>
                  <a:lnTo>
                    <a:pt x="985994" y="790847"/>
                  </a:lnTo>
                  <a:lnTo>
                    <a:pt x="992274" y="790847"/>
                  </a:lnTo>
                  <a:lnTo>
                    <a:pt x="992274" y="746911"/>
                  </a:lnTo>
                  <a:lnTo>
                    <a:pt x="998555" y="746911"/>
                  </a:lnTo>
                  <a:lnTo>
                    <a:pt x="1004835" y="746911"/>
                  </a:lnTo>
                  <a:lnTo>
                    <a:pt x="1011115" y="746911"/>
                  </a:lnTo>
                  <a:lnTo>
                    <a:pt x="1011115" y="790847"/>
                  </a:lnTo>
                  <a:lnTo>
                    <a:pt x="1017395" y="790847"/>
                  </a:lnTo>
                  <a:lnTo>
                    <a:pt x="1023676" y="790847"/>
                  </a:lnTo>
                  <a:lnTo>
                    <a:pt x="1029956" y="790847"/>
                  </a:lnTo>
                  <a:lnTo>
                    <a:pt x="1036236" y="790847"/>
                  </a:lnTo>
                  <a:lnTo>
                    <a:pt x="1042516" y="790847"/>
                  </a:lnTo>
                  <a:lnTo>
                    <a:pt x="1048796" y="790847"/>
                  </a:lnTo>
                  <a:lnTo>
                    <a:pt x="1055077" y="790847"/>
                  </a:lnTo>
                  <a:lnTo>
                    <a:pt x="1061357" y="790847"/>
                  </a:lnTo>
                  <a:lnTo>
                    <a:pt x="1067637" y="790847"/>
                  </a:lnTo>
                  <a:lnTo>
                    <a:pt x="1073917" y="790847"/>
                  </a:lnTo>
                  <a:lnTo>
                    <a:pt x="1080198" y="790847"/>
                  </a:lnTo>
                  <a:lnTo>
                    <a:pt x="1086478" y="790847"/>
                  </a:lnTo>
                  <a:lnTo>
                    <a:pt x="1092758" y="790847"/>
                  </a:lnTo>
                  <a:lnTo>
                    <a:pt x="1099038" y="790847"/>
                  </a:lnTo>
                  <a:lnTo>
                    <a:pt x="1105318" y="790847"/>
                  </a:lnTo>
                  <a:lnTo>
                    <a:pt x="1117879" y="790847"/>
                  </a:lnTo>
                  <a:lnTo>
                    <a:pt x="1124159" y="790847"/>
                  </a:lnTo>
                  <a:lnTo>
                    <a:pt x="1130439" y="790847"/>
                  </a:lnTo>
                  <a:lnTo>
                    <a:pt x="1136720" y="790847"/>
                  </a:lnTo>
                  <a:lnTo>
                    <a:pt x="1143000" y="790847"/>
                  </a:lnTo>
                  <a:lnTo>
                    <a:pt x="1149280" y="790847"/>
                  </a:lnTo>
                  <a:lnTo>
                    <a:pt x="1155560" y="790847"/>
                  </a:lnTo>
                  <a:lnTo>
                    <a:pt x="1161840" y="790847"/>
                  </a:lnTo>
                  <a:lnTo>
                    <a:pt x="1168121" y="790847"/>
                  </a:lnTo>
                  <a:lnTo>
                    <a:pt x="1168121" y="746911"/>
                  </a:lnTo>
                  <a:lnTo>
                    <a:pt x="1174401" y="746911"/>
                  </a:lnTo>
                  <a:lnTo>
                    <a:pt x="1180681" y="746911"/>
                  </a:lnTo>
                  <a:lnTo>
                    <a:pt x="1186961" y="746911"/>
                  </a:lnTo>
                  <a:lnTo>
                    <a:pt x="1199522" y="746911"/>
                  </a:lnTo>
                  <a:lnTo>
                    <a:pt x="1205802" y="746911"/>
                  </a:lnTo>
                  <a:lnTo>
                    <a:pt x="1212082" y="746911"/>
                  </a:lnTo>
                  <a:lnTo>
                    <a:pt x="1218362" y="746911"/>
                  </a:lnTo>
                  <a:lnTo>
                    <a:pt x="1224643" y="746911"/>
                  </a:lnTo>
                  <a:lnTo>
                    <a:pt x="1230923" y="746911"/>
                  </a:lnTo>
                  <a:lnTo>
                    <a:pt x="1237203" y="727384"/>
                  </a:lnTo>
                  <a:lnTo>
                    <a:pt x="1243483" y="727384"/>
                  </a:lnTo>
                  <a:lnTo>
                    <a:pt x="1249764" y="727384"/>
                  </a:lnTo>
                  <a:lnTo>
                    <a:pt x="1256044" y="727384"/>
                  </a:lnTo>
                  <a:lnTo>
                    <a:pt x="1262324" y="727384"/>
                  </a:lnTo>
                  <a:lnTo>
                    <a:pt x="1268604" y="727384"/>
                  </a:lnTo>
                  <a:lnTo>
                    <a:pt x="1274884" y="727384"/>
                  </a:lnTo>
                  <a:lnTo>
                    <a:pt x="1274884" y="702975"/>
                  </a:lnTo>
                  <a:lnTo>
                    <a:pt x="1281165" y="702975"/>
                  </a:lnTo>
                  <a:lnTo>
                    <a:pt x="1287445" y="702975"/>
                  </a:lnTo>
                  <a:lnTo>
                    <a:pt x="1293725" y="702975"/>
                  </a:lnTo>
                  <a:lnTo>
                    <a:pt x="1293725" y="659039"/>
                  </a:lnTo>
                  <a:lnTo>
                    <a:pt x="1300005" y="659039"/>
                  </a:lnTo>
                  <a:lnTo>
                    <a:pt x="1306285" y="659039"/>
                  </a:lnTo>
                  <a:lnTo>
                    <a:pt x="1312566" y="659039"/>
                  </a:lnTo>
                  <a:lnTo>
                    <a:pt x="1318846" y="659039"/>
                  </a:lnTo>
                  <a:lnTo>
                    <a:pt x="1325126" y="659039"/>
                  </a:lnTo>
                  <a:lnTo>
                    <a:pt x="1331406" y="659039"/>
                  </a:lnTo>
                  <a:lnTo>
                    <a:pt x="1331406" y="615103"/>
                  </a:lnTo>
                  <a:lnTo>
                    <a:pt x="1337687" y="615103"/>
                  </a:lnTo>
                  <a:lnTo>
                    <a:pt x="1343967" y="615103"/>
                  </a:lnTo>
                  <a:lnTo>
                    <a:pt x="1350247" y="615103"/>
                  </a:lnTo>
                  <a:lnTo>
                    <a:pt x="1356527" y="615103"/>
                  </a:lnTo>
                  <a:lnTo>
                    <a:pt x="1362807" y="615103"/>
                  </a:lnTo>
                  <a:lnTo>
                    <a:pt x="1369088" y="527231"/>
                  </a:lnTo>
                  <a:lnTo>
                    <a:pt x="1369088" y="483295"/>
                  </a:lnTo>
                  <a:lnTo>
                    <a:pt x="1375368" y="483295"/>
                  </a:lnTo>
                  <a:lnTo>
                    <a:pt x="1381648" y="483295"/>
                  </a:lnTo>
                  <a:lnTo>
                    <a:pt x="1387928" y="483295"/>
                  </a:lnTo>
                  <a:lnTo>
                    <a:pt x="1387928" y="458886"/>
                  </a:lnTo>
                  <a:lnTo>
                    <a:pt x="1394209" y="458886"/>
                  </a:lnTo>
                  <a:lnTo>
                    <a:pt x="1400489" y="458886"/>
                  </a:lnTo>
                  <a:lnTo>
                    <a:pt x="1406769" y="458886"/>
                  </a:lnTo>
                  <a:lnTo>
                    <a:pt x="1413049" y="458886"/>
                  </a:lnTo>
                  <a:lnTo>
                    <a:pt x="1419329" y="458886"/>
                  </a:lnTo>
                  <a:lnTo>
                    <a:pt x="1425610" y="458886"/>
                  </a:lnTo>
                  <a:lnTo>
                    <a:pt x="1431890" y="458886"/>
                  </a:lnTo>
                  <a:lnTo>
                    <a:pt x="1438170" y="458886"/>
                  </a:lnTo>
                  <a:lnTo>
                    <a:pt x="1438170" y="414950"/>
                  </a:lnTo>
                  <a:lnTo>
                    <a:pt x="1444450" y="414950"/>
                  </a:lnTo>
                  <a:lnTo>
                    <a:pt x="1450731" y="414950"/>
                  </a:lnTo>
                  <a:lnTo>
                    <a:pt x="1457011" y="414950"/>
                  </a:lnTo>
                  <a:lnTo>
                    <a:pt x="1463291" y="414950"/>
                  </a:lnTo>
                  <a:lnTo>
                    <a:pt x="1469571" y="414950"/>
                  </a:lnTo>
                  <a:lnTo>
                    <a:pt x="1475851" y="414950"/>
                  </a:lnTo>
                  <a:lnTo>
                    <a:pt x="1482132" y="414950"/>
                  </a:lnTo>
                  <a:lnTo>
                    <a:pt x="1482132" y="395423"/>
                  </a:lnTo>
                  <a:lnTo>
                    <a:pt x="1488412" y="395423"/>
                  </a:lnTo>
                  <a:lnTo>
                    <a:pt x="1494692" y="395423"/>
                  </a:lnTo>
                  <a:lnTo>
                    <a:pt x="1500972" y="395423"/>
                  </a:lnTo>
                  <a:lnTo>
                    <a:pt x="1507253" y="395423"/>
                  </a:lnTo>
                  <a:lnTo>
                    <a:pt x="1513533" y="395423"/>
                  </a:lnTo>
                  <a:lnTo>
                    <a:pt x="1513533" y="371014"/>
                  </a:lnTo>
                  <a:lnTo>
                    <a:pt x="1519813" y="371014"/>
                  </a:lnTo>
                  <a:lnTo>
                    <a:pt x="1526093" y="395423"/>
                  </a:lnTo>
                  <a:lnTo>
                    <a:pt x="1532373" y="395423"/>
                  </a:lnTo>
                  <a:lnTo>
                    <a:pt x="1538654" y="395423"/>
                  </a:lnTo>
                  <a:lnTo>
                    <a:pt x="1538654" y="439359"/>
                  </a:lnTo>
                  <a:lnTo>
                    <a:pt x="1544934" y="439359"/>
                  </a:lnTo>
                  <a:lnTo>
                    <a:pt x="1551214" y="439359"/>
                  </a:lnTo>
                  <a:lnTo>
                    <a:pt x="1557494" y="439359"/>
                  </a:lnTo>
                  <a:lnTo>
                    <a:pt x="1563775" y="439359"/>
                  </a:lnTo>
                  <a:lnTo>
                    <a:pt x="1563775" y="483295"/>
                  </a:lnTo>
                  <a:lnTo>
                    <a:pt x="1570055" y="483295"/>
                  </a:lnTo>
                  <a:lnTo>
                    <a:pt x="1576335" y="483295"/>
                  </a:lnTo>
                  <a:lnTo>
                    <a:pt x="1582615" y="483295"/>
                  </a:lnTo>
                  <a:lnTo>
                    <a:pt x="1588895" y="483295"/>
                  </a:lnTo>
                  <a:lnTo>
                    <a:pt x="1595176" y="483295"/>
                  </a:lnTo>
                  <a:lnTo>
                    <a:pt x="1595176" y="527231"/>
                  </a:lnTo>
                  <a:lnTo>
                    <a:pt x="1601456" y="527231"/>
                  </a:lnTo>
                  <a:lnTo>
                    <a:pt x="1607736" y="527231"/>
                  </a:lnTo>
                  <a:lnTo>
                    <a:pt x="1614016" y="527231"/>
                  </a:lnTo>
                  <a:lnTo>
                    <a:pt x="1620297" y="527231"/>
                  </a:lnTo>
                  <a:lnTo>
                    <a:pt x="1626577" y="527231"/>
                  </a:lnTo>
                  <a:lnTo>
                    <a:pt x="1632857" y="527231"/>
                  </a:lnTo>
                  <a:lnTo>
                    <a:pt x="1639137" y="527231"/>
                  </a:lnTo>
                  <a:lnTo>
                    <a:pt x="1639137" y="571167"/>
                  </a:lnTo>
                  <a:lnTo>
                    <a:pt x="1639137" y="615103"/>
                  </a:lnTo>
                  <a:lnTo>
                    <a:pt x="1639137" y="634630"/>
                  </a:lnTo>
                  <a:lnTo>
                    <a:pt x="1639137" y="659039"/>
                  </a:lnTo>
                  <a:lnTo>
                    <a:pt x="1645417" y="659039"/>
                  </a:lnTo>
                  <a:lnTo>
                    <a:pt x="1651698" y="659039"/>
                  </a:lnTo>
                  <a:lnTo>
                    <a:pt x="1657978" y="659039"/>
                  </a:lnTo>
                  <a:lnTo>
                    <a:pt x="1664258" y="659039"/>
                  </a:lnTo>
                  <a:lnTo>
                    <a:pt x="1670538" y="659039"/>
                  </a:lnTo>
                  <a:lnTo>
                    <a:pt x="1676819" y="683448"/>
                  </a:lnTo>
                  <a:lnTo>
                    <a:pt x="1676819" y="702975"/>
                  </a:lnTo>
                  <a:lnTo>
                    <a:pt x="1683099" y="702975"/>
                  </a:lnTo>
                  <a:lnTo>
                    <a:pt x="1683099" y="727384"/>
                  </a:lnTo>
                  <a:lnTo>
                    <a:pt x="1689379" y="746911"/>
                  </a:lnTo>
                  <a:lnTo>
                    <a:pt x="1695659" y="746911"/>
                  </a:lnTo>
                  <a:lnTo>
                    <a:pt x="1701939" y="746911"/>
                  </a:lnTo>
                  <a:lnTo>
                    <a:pt x="1708220" y="746911"/>
                  </a:lnTo>
                  <a:lnTo>
                    <a:pt x="1714500" y="746911"/>
                  </a:lnTo>
                  <a:lnTo>
                    <a:pt x="1720780" y="746911"/>
                  </a:lnTo>
                  <a:lnTo>
                    <a:pt x="1727060" y="746911"/>
                  </a:lnTo>
                  <a:lnTo>
                    <a:pt x="1733341" y="746911"/>
                  </a:lnTo>
                  <a:lnTo>
                    <a:pt x="1733341" y="790847"/>
                  </a:lnTo>
                  <a:lnTo>
                    <a:pt x="1739621" y="790847"/>
                  </a:lnTo>
                  <a:lnTo>
                    <a:pt x="1745901" y="790847"/>
                  </a:lnTo>
                  <a:lnTo>
                    <a:pt x="1752181" y="790847"/>
                  </a:lnTo>
                  <a:lnTo>
                    <a:pt x="1752181" y="834782"/>
                  </a:lnTo>
                  <a:lnTo>
                    <a:pt x="1758461" y="834782"/>
                  </a:lnTo>
                  <a:lnTo>
                    <a:pt x="1764742" y="834782"/>
                  </a:lnTo>
                  <a:lnTo>
                    <a:pt x="1771022" y="834782"/>
                  </a:lnTo>
                  <a:lnTo>
                    <a:pt x="1771022" y="859191"/>
                  </a:lnTo>
                  <a:lnTo>
                    <a:pt x="1777302" y="859191"/>
                  </a:lnTo>
                  <a:lnTo>
                    <a:pt x="1783582" y="859191"/>
                  </a:lnTo>
                  <a:lnTo>
                    <a:pt x="1789863" y="859191"/>
                  </a:lnTo>
                  <a:lnTo>
                    <a:pt x="1796143" y="859191"/>
                  </a:lnTo>
                  <a:lnTo>
                    <a:pt x="1802423" y="859191"/>
                  </a:lnTo>
                  <a:lnTo>
                    <a:pt x="1808703" y="859191"/>
                  </a:lnTo>
                  <a:lnTo>
                    <a:pt x="1808703" y="903127"/>
                  </a:lnTo>
                  <a:lnTo>
                    <a:pt x="1814983" y="903127"/>
                  </a:lnTo>
                  <a:lnTo>
                    <a:pt x="1821264" y="903127"/>
                  </a:lnTo>
                  <a:lnTo>
                    <a:pt x="1827544" y="903127"/>
                  </a:lnTo>
                  <a:lnTo>
                    <a:pt x="1827544" y="922654"/>
                  </a:lnTo>
                  <a:lnTo>
                    <a:pt x="1833824" y="922654"/>
                  </a:lnTo>
                  <a:lnTo>
                    <a:pt x="1833824" y="966590"/>
                  </a:lnTo>
                  <a:lnTo>
                    <a:pt x="1833824" y="1010526"/>
                  </a:lnTo>
                  <a:lnTo>
                    <a:pt x="1840104" y="1010526"/>
                  </a:lnTo>
                  <a:lnTo>
                    <a:pt x="1840104" y="1034935"/>
                  </a:lnTo>
                  <a:lnTo>
                    <a:pt x="1846385" y="1078871"/>
                  </a:lnTo>
                  <a:lnTo>
                    <a:pt x="1852665" y="1078871"/>
                  </a:lnTo>
                  <a:lnTo>
                    <a:pt x="1858945" y="1078871"/>
                  </a:lnTo>
                  <a:lnTo>
                    <a:pt x="1865225" y="1078871"/>
                  </a:lnTo>
                  <a:lnTo>
                    <a:pt x="1865225" y="1122807"/>
                  </a:lnTo>
                  <a:lnTo>
                    <a:pt x="1871505" y="1142334"/>
                  </a:lnTo>
                  <a:lnTo>
                    <a:pt x="1871505" y="1166743"/>
                  </a:lnTo>
                  <a:lnTo>
                    <a:pt x="1877786" y="1166743"/>
                  </a:lnTo>
                  <a:lnTo>
                    <a:pt x="1877786" y="1186270"/>
                  </a:lnTo>
                  <a:lnTo>
                    <a:pt x="1877786" y="1186270"/>
                  </a:lnTo>
                  <a:lnTo>
                    <a:pt x="1884066" y="1186270"/>
                  </a:lnTo>
                  <a:lnTo>
                    <a:pt x="1890346" y="1186270"/>
                  </a:lnTo>
                  <a:lnTo>
                    <a:pt x="1896626" y="1186270"/>
                  </a:lnTo>
                  <a:lnTo>
                    <a:pt x="1902906" y="1186270"/>
                  </a:lnTo>
                  <a:lnTo>
                    <a:pt x="1909187" y="1186270"/>
                  </a:lnTo>
                  <a:lnTo>
                    <a:pt x="1915467" y="1186270"/>
                  </a:lnTo>
                  <a:lnTo>
                    <a:pt x="1921747" y="1186270"/>
                  </a:lnTo>
                  <a:lnTo>
                    <a:pt x="1928027" y="1186270"/>
                  </a:lnTo>
                  <a:lnTo>
                    <a:pt x="1934308" y="1186270"/>
                  </a:lnTo>
                  <a:lnTo>
                    <a:pt x="1940588" y="1186270"/>
                  </a:lnTo>
                  <a:lnTo>
                    <a:pt x="1946868" y="1186270"/>
                  </a:lnTo>
                  <a:lnTo>
                    <a:pt x="1953148" y="1186270"/>
                  </a:lnTo>
                  <a:lnTo>
                    <a:pt x="1953148" y="1142334"/>
                  </a:lnTo>
                  <a:lnTo>
                    <a:pt x="1959428" y="1142334"/>
                  </a:lnTo>
                  <a:lnTo>
                    <a:pt x="1965709" y="1142334"/>
                  </a:lnTo>
                  <a:lnTo>
                    <a:pt x="1971989" y="1142334"/>
                  </a:lnTo>
                  <a:lnTo>
                    <a:pt x="1978269" y="1142334"/>
                  </a:lnTo>
                  <a:lnTo>
                    <a:pt x="1984549" y="1142334"/>
                  </a:lnTo>
                  <a:lnTo>
                    <a:pt x="1990830" y="1122807"/>
                  </a:lnTo>
                  <a:lnTo>
                    <a:pt x="1997110" y="1122807"/>
                  </a:lnTo>
                  <a:lnTo>
                    <a:pt x="2003390" y="1122807"/>
                  </a:lnTo>
                  <a:lnTo>
                    <a:pt x="2009670" y="1122807"/>
                  </a:lnTo>
                  <a:lnTo>
                    <a:pt x="2015950" y="1122807"/>
                  </a:lnTo>
                  <a:lnTo>
                    <a:pt x="2015950" y="1098398"/>
                  </a:lnTo>
                  <a:lnTo>
                    <a:pt x="2022231" y="1098398"/>
                  </a:lnTo>
                  <a:lnTo>
                    <a:pt x="2028511" y="1122807"/>
                  </a:lnTo>
                  <a:lnTo>
                    <a:pt x="2034791" y="1122807"/>
                  </a:lnTo>
                  <a:lnTo>
                    <a:pt x="2041071" y="1122807"/>
                  </a:lnTo>
                  <a:lnTo>
                    <a:pt x="2047352" y="1122807"/>
                  </a:lnTo>
                  <a:lnTo>
                    <a:pt x="2047352" y="1230206"/>
                  </a:lnTo>
                  <a:lnTo>
                    <a:pt x="2053632" y="1230206"/>
                  </a:lnTo>
                  <a:lnTo>
                    <a:pt x="2059912" y="1230206"/>
                  </a:lnTo>
                  <a:lnTo>
                    <a:pt x="2066192" y="1230206"/>
                  </a:lnTo>
                  <a:lnTo>
                    <a:pt x="2072472" y="1230206"/>
                  </a:lnTo>
                  <a:lnTo>
                    <a:pt x="2078753" y="1230206"/>
                  </a:lnTo>
                  <a:lnTo>
                    <a:pt x="2078753" y="1274142"/>
                  </a:lnTo>
                  <a:lnTo>
                    <a:pt x="2078753" y="1230206"/>
                  </a:lnTo>
                  <a:lnTo>
                    <a:pt x="2085033" y="1230206"/>
                  </a:lnTo>
                  <a:lnTo>
                    <a:pt x="2091313" y="1230206"/>
                  </a:lnTo>
                  <a:lnTo>
                    <a:pt x="2097593" y="1230206"/>
                  </a:lnTo>
                  <a:lnTo>
                    <a:pt x="2103874" y="1230206"/>
                  </a:lnTo>
                  <a:lnTo>
                    <a:pt x="2110154" y="1230206"/>
                  </a:lnTo>
                  <a:lnTo>
                    <a:pt x="2110154" y="1254615"/>
                  </a:lnTo>
                  <a:lnTo>
                    <a:pt x="2110154" y="1274142"/>
                  </a:lnTo>
                  <a:lnTo>
                    <a:pt x="2116434" y="1274142"/>
                  </a:lnTo>
                  <a:lnTo>
                    <a:pt x="2122714" y="1274142"/>
                  </a:lnTo>
                  <a:lnTo>
                    <a:pt x="2128994" y="1264378"/>
                  </a:lnTo>
                  <a:lnTo>
                    <a:pt x="2135275" y="1264378"/>
                  </a:lnTo>
                  <a:lnTo>
                    <a:pt x="2141555" y="1264378"/>
                  </a:lnTo>
                  <a:lnTo>
                    <a:pt x="2147835" y="1264378"/>
                  </a:lnTo>
                  <a:lnTo>
                    <a:pt x="2147835" y="1274142"/>
                  </a:lnTo>
                  <a:lnTo>
                    <a:pt x="2154115" y="1274142"/>
                  </a:lnTo>
                  <a:lnTo>
                    <a:pt x="2154115" y="1274142"/>
                  </a:lnTo>
                  <a:lnTo>
                    <a:pt x="2154115" y="1264378"/>
                  </a:lnTo>
                  <a:lnTo>
                    <a:pt x="2160396" y="1264378"/>
                  </a:lnTo>
                  <a:lnTo>
                    <a:pt x="2166676" y="1264378"/>
                  </a:lnTo>
                  <a:lnTo>
                    <a:pt x="2172956" y="1264378"/>
                  </a:lnTo>
                  <a:lnTo>
                    <a:pt x="2179236" y="1264378"/>
                  </a:lnTo>
                  <a:lnTo>
                    <a:pt x="2185516" y="1264378"/>
                  </a:lnTo>
                  <a:lnTo>
                    <a:pt x="2191797" y="1264378"/>
                  </a:lnTo>
                  <a:lnTo>
                    <a:pt x="2198077" y="1264378"/>
                  </a:lnTo>
                  <a:lnTo>
                    <a:pt x="2204357" y="1264378"/>
                  </a:lnTo>
                  <a:lnTo>
                    <a:pt x="2204357" y="1259497"/>
                  </a:lnTo>
                  <a:lnTo>
                    <a:pt x="2210637" y="1259497"/>
                  </a:lnTo>
                  <a:lnTo>
                    <a:pt x="2216918" y="1259497"/>
                  </a:lnTo>
                  <a:lnTo>
                    <a:pt x="2223198" y="1259497"/>
                  </a:lnTo>
                  <a:lnTo>
                    <a:pt x="2229478" y="1259497"/>
                  </a:lnTo>
                  <a:lnTo>
                    <a:pt x="2235758" y="1259497"/>
                  </a:lnTo>
                  <a:lnTo>
                    <a:pt x="2235758" y="1254615"/>
                  </a:lnTo>
                  <a:lnTo>
                    <a:pt x="2242038" y="1254615"/>
                  </a:lnTo>
                  <a:lnTo>
                    <a:pt x="2248319" y="1254615"/>
                  </a:lnTo>
                  <a:lnTo>
                    <a:pt x="2254599" y="1254615"/>
                  </a:lnTo>
                  <a:lnTo>
                    <a:pt x="2260879" y="1254615"/>
                  </a:lnTo>
                  <a:lnTo>
                    <a:pt x="2267159" y="1254615"/>
                  </a:lnTo>
                  <a:lnTo>
                    <a:pt x="2273440" y="1166743"/>
                  </a:lnTo>
                  <a:lnTo>
                    <a:pt x="2273440" y="1034935"/>
                  </a:lnTo>
                  <a:lnTo>
                    <a:pt x="2279720" y="1034935"/>
                  </a:lnTo>
                  <a:lnTo>
                    <a:pt x="2279720" y="1034935"/>
                  </a:lnTo>
                  <a:lnTo>
                    <a:pt x="2286000" y="834782"/>
                  </a:lnTo>
                  <a:lnTo>
                    <a:pt x="2292280" y="834782"/>
                  </a:lnTo>
                  <a:lnTo>
                    <a:pt x="2298560" y="834782"/>
                  </a:lnTo>
                  <a:lnTo>
                    <a:pt x="2304841" y="834782"/>
                  </a:lnTo>
                  <a:lnTo>
                    <a:pt x="2304841" y="702975"/>
                  </a:lnTo>
                  <a:lnTo>
                    <a:pt x="2311121" y="702975"/>
                  </a:lnTo>
                  <a:lnTo>
                    <a:pt x="2317401" y="702975"/>
                  </a:lnTo>
                  <a:lnTo>
                    <a:pt x="2323681" y="702975"/>
                  </a:lnTo>
                  <a:lnTo>
                    <a:pt x="2329962" y="702975"/>
                  </a:lnTo>
                  <a:lnTo>
                    <a:pt x="2329962" y="702975"/>
                  </a:lnTo>
                  <a:lnTo>
                    <a:pt x="2329962" y="615103"/>
                  </a:lnTo>
                  <a:lnTo>
                    <a:pt x="2336242" y="615103"/>
                  </a:lnTo>
                  <a:lnTo>
                    <a:pt x="2342522" y="615103"/>
                  </a:lnTo>
                  <a:lnTo>
                    <a:pt x="2348802" y="615103"/>
                  </a:lnTo>
                  <a:lnTo>
                    <a:pt x="2348802" y="571167"/>
                  </a:lnTo>
                  <a:lnTo>
                    <a:pt x="2355082" y="571167"/>
                  </a:lnTo>
                  <a:lnTo>
                    <a:pt x="2361363" y="571167"/>
                  </a:lnTo>
                  <a:lnTo>
                    <a:pt x="2361363" y="439359"/>
                  </a:lnTo>
                  <a:lnTo>
                    <a:pt x="2367643" y="439359"/>
                  </a:lnTo>
                  <a:lnTo>
                    <a:pt x="2373923" y="439359"/>
                  </a:lnTo>
                  <a:lnTo>
                    <a:pt x="2373923" y="351487"/>
                  </a:lnTo>
                  <a:lnTo>
                    <a:pt x="2380203" y="351487"/>
                  </a:lnTo>
                  <a:lnTo>
                    <a:pt x="2380203" y="263615"/>
                  </a:lnTo>
                  <a:lnTo>
                    <a:pt x="2386484" y="263615"/>
                  </a:lnTo>
                  <a:lnTo>
                    <a:pt x="2392764" y="263615"/>
                  </a:lnTo>
                  <a:lnTo>
                    <a:pt x="2399044" y="263615"/>
                  </a:lnTo>
                  <a:lnTo>
                    <a:pt x="2405324" y="263615"/>
                  </a:lnTo>
                  <a:lnTo>
                    <a:pt x="2411604" y="263615"/>
                  </a:lnTo>
                  <a:lnTo>
                    <a:pt x="2411604" y="175743"/>
                  </a:lnTo>
                  <a:lnTo>
                    <a:pt x="2417885" y="175743"/>
                  </a:lnTo>
                  <a:lnTo>
                    <a:pt x="2424165" y="175743"/>
                  </a:lnTo>
                  <a:lnTo>
                    <a:pt x="2430445" y="175743"/>
                  </a:lnTo>
                  <a:lnTo>
                    <a:pt x="2436725" y="175743"/>
                  </a:lnTo>
                  <a:lnTo>
                    <a:pt x="2443006" y="175743"/>
                  </a:lnTo>
                  <a:lnTo>
                    <a:pt x="2443006" y="151334"/>
                  </a:lnTo>
                  <a:lnTo>
                    <a:pt x="2443006" y="131807"/>
                  </a:lnTo>
                  <a:lnTo>
                    <a:pt x="2449286" y="131807"/>
                  </a:lnTo>
                  <a:lnTo>
                    <a:pt x="2455566" y="131807"/>
                  </a:lnTo>
                  <a:lnTo>
                    <a:pt x="2461846" y="131807"/>
                  </a:lnTo>
                  <a:lnTo>
                    <a:pt x="2468126" y="131807"/>
                  </a:lnTo>
                  <a:lnTo>
                    <a:pt x="2474407" y="131807"/>
                  </a:lnTo>
                  <a:lnTo>
                    <a:pt x="2480687" y="131807"/>
                  </a:lnTo>
                  <a:lnTo>
                    <a:pt x="2486967" y="131807"/>
                  </a:lnTo>
                  <a:lnTo>
                    <a:pt x="2493247" y="131807"/>
                  </a:lnTo>
                  <a:lnTo>
                    <a:pt x="2493247" y="107398"/>
                  </a:lnTo>
                  <a:lnTo>
                    <a:pt x="2499527" y="107398"/>
                  </a:lnTo>
                  <a:lnTo>
                    <a:pt x="2505808" y="107398"/>
                  </a:lnTo>
                  <a:lnTo>
                    <a:pt x="2512088" y="107398"/>
                  </a:lnTo>
                  <a:lnTo>
                    <a:pt x="2512088" y="87871"/>
                  </a:lnTo>
                  <a:lnTo>
                    <a:pt x="2518368" y="87871"/>
                  </a:lnTo>
                  <a:lnTo>
                    <a:pt x="2524648" y="87871"/>
                  </a:lnTo>
                  <a:lnTo>
                    <a:pt x="2530929" y="87871"/>
                  </a:lnTo>
                  <a:lnTo>
                    <a:pt x="2537209" y="87871"/>
                  </a:lnTo>
                  <a:lnTo>
                    <a:pt x="2543489" y="87871"/>
                  </a:lnTo>
                  <a:lnTo>
                    <a:pt x="2549769" y="87871"/>
                  </a:lnTo>
                  <a:lnTo>
                    <a:pt x="2549769" y="63463"/>
                  </a:lnTo>
                  <a:lnTo>
                    <a:pt x="2549769" y="43935"/>
                  </a:lnTo>
                  <a:lnTo>
                    <a:pt x="2556049" y="43935"/>
                  </a:lnTo>
                  <a:lnTo>
                    <a:pt x="2562330" y="43935"/>
                  </a:lnTo>
                  <a:lnTo>
                    <a:pt x="2562330" y="19527"/>
                  </a:lnTo>
                  <a:lnTo>
                    <a:pt x="2568610" y="0"/>
                  </a:lnTo>
                  <a:lnTo>
                    <a:pt x="2574890" y="0"/>
                  </a:lnTo>
                  <a:lnTo>
                    <a:pt x="2581170" y="0"/>
                  </a:lnTo>
                  <a:lnTo>
                    <a:pt x="2587451" y="0"/>
                  </a:lnTo>
                  <a:lnTo>
                    <a:pt x="2593731" y="0"/>
                  </a:lnTo>
                  <a:lnTo>
                    <a:pt x="2600011" y="0"/>
                  </a:lnTo>
                  <a:lnTo>
                    <a:pt x="2606291" y="0"/>
                  </a:lnTo>
                  <a:lnTo>
                    <a:pt x="2612571" y="0"/>
                  </a:lnTo>
                  <a:lnTo>
                    <a:pt x="2612571" y="19527"/>
                  </a:lnTo>
                  <a:lnTo>
                    <a:pt x="2618852" y="19527"/>
                  </a:lnTo>
                  <a:lnTo>
                    <a:pt x="2625132" y="19527"/>
                  </a:lnTo>
                  <a:lnTo>
                    <a:pt x="2631412" y="19527"/>
                  </a:lnTo>
                  <a:lnTo>
                    <a:pt x="2631412" y="43935"/>
                  </a:lnTo>
                  <a:lnTo>
                    <a:pt x="2631412" y="63463"/>
                  </a:lnTo>
                  <a:lnTo>
                    <a:pt x="2631412" y="87871"/>
                  </a:lnTo>
                  <a:lnTo>
                    <a:pt x="2637692" y="131807"/>
                  </a:lnTo>
                  <a:lnTo>
                    <a:pt x="2637692" y="151334"/>
                  </a:lnTo>
                  <a:lnTo>
                    <a:pt x="2637692" y="175743"/>
                  </a:lnTo>
                  <a:lnTo>
                    <a:pt x="2643973" y="195270"/>
                  </a:lnTo>
                  <a:lnTo>
                    <a:pt x="2643973" y="219679"/>
                  </a:lnTo>
                  <a:lnTo>
                    <a:pt x="2650253" y="219679"/>
                  </a:lnTo>
                  <a:lnTo>
                    <a:pt x="2650253" y="239206"/>
                  </a:lnTo>
                  <a:lnTo>
                    <a:pt x="2650253" y="263615"/>
                  </a:lnTo>
                  <a:lnTo>
                    <a:pt x="2650253" y="351487"/>
                  </a:lnTo>
                  <a:lnTo>
                    <a:pt x="2650253" y="439359"/>
                  </a:lnTo>
                  <a:lnTo>
                    <a:pt x="2656533" y="483295"/>
                  </a:lnTo>
                  <a:lnTo>
                    <a:pt x="2656533" y="571167"/>
                  </a:lnTo>
                  <a:lnTo>
                    <a:pt x="2656533" y="615103"/>
                  </a:lnTo>
                  <a:lnTo>
                    <a:pt x="2662813" y="615103"/>
                  </a:lnTo>
                  <a:lnTo>
                    <a:pt x="2669093" y="615103"/>
                  </a:lnTo>
                  <a:lnTo>
                    <a:pt x="2675374" y="659039"/>
                  </a:lnTo>
                  <a:lnTo>
                    <a:pt x="2681654" y="659039"/>
                  </a:lnTo>
                  <a:lnTo>
                    <a:pt x="2687934" y="659039"/>
                  </a:lnTo>
                  <a:lnTo>
                    <a:pt x="2694214" y="659039"/>
                  </a:lnTo>
                  <a:lnTo>
                    <a:pt x="2694214" y="634630"/>
                  </a:lnTo>
                  <a:lnTo>
                    <a:pt x="2700495" y="634630"/>
                  </a:lnTo>
                  <a:lnTo>
                    <a:pt x="2706775" y="634630"/>
                  </a:lnTo>
                  <a:lnTo>
                    <a:pt x="2706775" y="615103"/>
                  </a:lnTo>
                  <a:lnTo>
                    <a:pt x="2713055" y="615103"/>
                  </a:lnTo>
                  <a:lnTo>
                    <a:pt x="2713055" y="571167"/>
                  </a:lnTo>
                  <a:lnTo>
                    <a:pt x="2719335" y="571167"/>
                  </a:lnTo>
                  <a:lnTo>
                    <a:pt x="2725615" y="571167"/>
                  </a:lnTo>
                  <a:lnTo>
                    <a:pt x="2731896" y="571167"/>
                  </a:lnTo>
                  <a:lnTo>
                    <a:pt x="2731896" y="571167"/>
                  </a:lnTo>
                  <a:lnTo>
                    <a:pt x="2731896" y="615103"/>
                  </a:lnTo>
                  <a:lnTo>
                    <a:pt x="2738176" y="659039"/>
                  </a:lnTo>
                  <a:lnTo>
                    <a:pt x="2738176" y="702975"/>
                  </a:lnTo>
                  <a:lnTo>
                    <a:pt x="2744456" y="702975"/>
                  </a:lnTo>
                  <a:lnTo>
                    <a:pt x="2744456" y="746911"/>
                  </a:lnTo>
                  <a:lnTo>
                    <a:pt x="2750736" y="746911"/>
                  </a:lnTo>
                  <a:lnTo>
                    <a:pt x="2757017" y="746911"/>
                  </a:lnTo>
                  <a:lnTo>
                    <a:pt x="2763297" y="746911"/>
                  </a:lnTo>
                  <a:lnTo>
                    <a:pt x="2763297" y="790847"/>
                  </a:lnTo>
                  <a:lnTo>
                    <a:pt x="2769577" y="790847"/>
                  </a:lnTo>
                  <a:lnTo>
                    <a:pt x="2769577" y="878718"/>
                  </a:lnTo>
                  <a:lnTo>
                    <a:pt x="2769577" y="922654"/>
                  </a:lnTo>
                  <a:lnTo>
                    <a:pt x="2775857" y="922654"/>
                  </a:lnTo>
                  <a:lnTo>
                    <a:pt x="2782137" y="922654"/>
                  </a:lnTo>
                  <a:lnTo>
                    <a:pt x="2788418" y="922654"/>
                  </a:lnTo>
                  <a:lnTo>
                    <a:pt x="2794698" y="922654"/>
                  </a:lnTo>
                  <a:lnTo>
                    <a:pt x="2794698" y="947063"/>
                  </a:lnTo>
                  <a:lnTo>
                    <a:pt x="2800978" y="947063"/>
                  </a:lnTo>
                  <a:lnTo>
                    <a:pt x="2800978" y="966590"/>
                  </a:lnTo>
                  <a:lnTo>
                    <a:pt x="2807258" y="966590"/>
                  </a:lnTo>
                  <a:lnTo>
                    <a:pt x="2813539" y="966590"/>
                  </a:lnTo>
                  <a:lnTo>
                    <a:pt x="2819819" y="966590"/>
                  </a:lnTo>
                  <a:lnTo>
                    <a:pt x="2826099" y="966590"/>
                  </a:lnTo>
                  <a:lnTo>
                    <a:pt x="2832379" y="990999"/>
                  </a:lnTo>
                  <a:lnTo>
                    <a:pt x="2844940" y="990999"/>
                  </a:lnTo>
                  <a:lnTo>
                    <a:pt x="2851220" y="990999"/>
                  </a:lnTo>
                  <a:lnTo>
                    <a:pt x="2857500" y="990999"/>
                  </a:lnTo>
                  <a:lnTo>
                    <a:pt x="2857500" y="1010526"/>
                  </a:lnTo>
                  <a:lnTo>
                    <a:pt x="2863780" y="1010526"/>
                  </a:lnTo>
                  <a:lnTo>
                    <a:pt x="2870061" y="1010526"/>
                  </a:lnTo>
                  <a:lnTo>
                    <a:pt x="2876341" y="1010526"/>
                  </a:lnTo>
                  <a:lnTo>
                    <a:pt x="2882621" y="1010526"/>
                  </a:lnTo>
                  <a:lnTo>
                    <a:pt x="2882621" y="1034935"/>
                  </a:lnTo>
                  <a:lnTo>
                    <a:pt x="2888901" y="1034935"/>
                  </a:lnTo>
                  <a:lnTo>
                    <a:pt x="2895181" y="1034935"/>
                  </a:lnTo>
                  <a:lnTo>
                    <a:pt x="2901462" y="1034935"/>
                  </a:lnTo>
                  <a:lnTo>
                    <a:pt x="2907742" y="1034935"/>
                  </a:lnTo>
                  <a:lnTo>
                    <a:pt x="2914022" y="1034935"/>
                  </a:lnTo>
                  <a:lnTo>
                    <a:pt x="2920302" y="1034935"/>
                  </a:lnTo>
                  <a:lnTo>
                    <a:pt x="2920302" y="1010526"/>
                  </a:lnTo>
                  <a:lnTo>
                    <a:pt x="2920302" y="1005645"/>
                  </a:lnTo>
                  <a:lnTo>
                    <a:pt x="2920302" y="1000763"/>
                  </a:lnTo>
                  <a:lnTo>
                    <a:pt x="2920302" y="995881"/>
                  </a:lnTo>
                  <a:lnTo>
                    <a:pt x="2926583" y="995881"/>
                  </a:lnTo>
                  <a:lnTo>
                    <a:pt x="2926583" y="990999"/>
                  </a:lnTo>
                  <a:lnTo>
                    <a:pt x="2926583" y="990999"/>
                  </a:lnTo>
                  <a:lnTo>
                    <a:pt x="2932863" y="990999"/>
                  </a:lnTo>
                  <a:lnTo>
                    <a:pt x="2932863" y="976354"/>
                  </a:lnTo>
                  <a:lnTo>
                    <a:pt x="2939143" y="976354"/>
                  </a:lnTo>
                  <a:lnTo>
                    <a:pt x="2945423" y="976354"/>
                  </a:lnTo>
                  <a:lnTo>
                    <a:pt x="2945423" y="966590"/>
                  </a:lnTo>
                  <a:lnTo>
                    <a:pt x="2945423" y="961709"/>
                  </a:lnTo>
                  <a:lnTo>
                    <a:pt x="2951703" y="961709"/>
                  </a:lnTo>
                  <a:lnTo>
                    <a:pt x="2951703" y="956827"/>
                  </a:lnTo>
                  <a:lnTo>
                    <a:pt x="2951703" y="951945"/>
                  </a:lnTo>
                  <a:lnTo>
                    <a:pt x="2957984" y="951945"/>
                  </a:lnTo>
                  <a:lnTo>
                    <a:pt x="2957984" y="947063"/>
                  </a:lnTo>
                  <a:lnTo>
                    <a:pt x="2964264" y="947063"/>
                  </a:lnTo>
                  <a:lnTo>
                    <a:pt x="2964264" y="947063"/>
                  </a:lnTo>
                  <a:lnTo>
                    <a:pt x="2970544" y="947063"/>
                  </a:lnTo>
                  <a:lnTo>
                    <a:pt x="2976824" y="947063"/>
                  </a:lnTo>
                  <a:lnTo>
                    <a:pt x="2983105" y="947063"/>
                  </a:lnTo>
                  <a:lnTo>
                    <a:pt x="2989385" y="947063"/>
                  </a:lnTo>
                  <a:lnTo>
                    <a:pt x="2989385" y="942181"/>
                  </a:lnTo>
                  <a:lnTo>
                    <a:pt x="2995665" y="942181"/>
                  </a:lnTo>
                  <a:lnTo>
                    <a:pt x="2995665" y="937300"/>
                  </a:lnTo>
                  <a:lnTo>
                    <a:pt x="3001945" y="937300"/>
                  </a:lnTo>
                  <a:lnTo>
                    <a:pt x="3001945" y="932418"/>
                  </a:lnTo>
                  <a:lnTo>
                    <a:pt x="3008225" y="932418"/>
                  </a:lnTo>
                  <a:lnTo>
                    <a:pt x="3008225" y="937300"/>
                  </a:lnTo>
                  <a:lnTo>
                    <a:pt x="3014506" y="932418"/>
                  </a:lnTo>
                  <a:lnTo>
                    <a:pt x="3014506" y="927536"/>
                  </a:lnTo>
                  <a:lnTo>
                    <a:pt x="3014506" y="922654"/>
                  </a:lnTo>
                  <a:lnTo>
                    <a:pt x="3014506" y="932418"/>
                  </a:lnTo>
                  <a:lnTo>
                    <a:pt x="3020786" y="942181"/>
                  </a:lnTo>
                  <a:lnTo>
                    <a:pt x="3020786" y="966590"/>
                  </a:lnTo>
                  <a:lnTo>
                    <a:pt x="3027066" y="966590"/>
                  </a:lnTo>
                  <a:lnTo>
                    <a:pt x="3027066" y="971472"/>
                  </a:lnTo>
                  <a:lnTo>
                    <a:pt x="3027066" y="976354"/>
                  </a:lnTo>
                  <a:lnTo>
                    <a:pt x="3033346" y="976354"/>
                  </a:lnTo>
                  <a:lnTo>
                    <a:pt x="3039627" y="976354"/>
                  </a:lnTo>
                  <a:lnTo>
                    <a:pt x="3045907" y="976354"/>
                  </a:lnTo>
                  <a:lnTo>
                    <a:pt x="3052187" y="976354"/>
                  </a:lnTo>
                  <a:lnTo>
                    <a:pt x="3052187" y="971472"/>
                  </a:lnTo>
                  <a:lnTo>
                    <a:pt x="3058467" y="971472"/>
                  </a:lnTo>
                  <a:lnTo>
                    <a:pt x="3058467" y="966590"/>
                  </a:lnTo>
                  <a:lnTo>
                    <a:pt x="3064747" y="966590"/>
                  </a:lnTo>
                  <a:lnTo>
                    <a:pt x="3071028" y="961709"/>
                  </a:lnTo>
                  <a:lnTo>
                    <a:pt x="3071028" y="942181"/>
                  </a:lnTo>
                  <a:lnTo>
                    <a:pt x="3071028" y="932418"/>
                  </a:lnTo>
                  <a:lnTo>
                    <a:pt x="3077308" y="922654"/>
                  </a:lnTo>
                  <a:lnTo>
                    <a:pt x="3077308" y="912891"/>
                  </a:lnTo>
                  <a:lnTo>
                    <a:pt x="3077308" y="903127"/>
                  </a:lnTo>
                  <a:lnTo>
                    <a:pt x="3077308" y="898246"/>
                  </a:lnTo>
                  <a:lnTo>
                    <a:pt x="3077308" y="888482"/>
                  </a:lnTo>
                  <a:lnTo>
                    <a:pt x="3077308" y="878718"/>
                  </a:lnTo>
                  <a:lnTo>
                    <a:pt x="3077308" y="868955"/>
                  </a:lnTo>
                  <a:lnTo>
                    <a:pt x="3083588" y="859191"/>
                  </a:lnTo>
                  <a:lnTo>
                    <a:pt x="3083588" y="854310"/>
                  </a:lnTo>
                  <a:lnTo>
                    <a:pt x="3083588" y="844546"/>
                  </a:lnTo>
                  <a:lnTo>
                    <a:pt x="3083588" y="834782"/>
                  </a:lnTo>
                  <a:lnTo>
                    <a:pt x="3083588" y="820137"/>
                  </a:lnTo>
                  <a:lnTo>
                    <a:pt x="3083588" y="810374"/>
                  </a:lnTo>
                  <a:lnTo>
                    <a:pt x="3089868" y="795728"/>
                  </a:lnTo>
                  <a:lnTo>
                    <a:pt x="3089868" y="781083"/>
                  </a:lnTo>
                  <a:lnTo>
                    <a:pt x="3089868" y="771319"/>
                  </a:lnTo>
                  <a:lnTo>
                    <a:pt x="3089868" y="766438"/>
                  </a:lnTo>
                  <a:lnTo>
                    <a:pt x="3089868" y="751792"/>
                  </a:lnTo>
                  <a:lnTo>
                    <a:pt x="3089868" y="742029"/>
                  </a:lnTo>
                  <a:lnTo>
                    <a:pt x="3089868" y="732265"/>
                  </a:lnTo>
                  <a:lnTo>
                    <a:pt x="3089868" y="727384"/>
                  </a:lnTo>
                  <a:lnTo>
                    <a:pt x="3096149" y="722502"/>
                  </a:lnTo>
                  <a:lnTo>
                    <a:pt x="3096149" y="707856"/>
                  </a:lnTo>
                  <a:lnTo>
                    <a:pt x="3096149" y="693211"/>
                  </a:lnTo>
                  <a:lnTo>
                    <a:pt x="3096149" y="683448"/>
                  </a:lnTo>
                  <a:lnTo>
                    <a:pt x="3096149" y="668802"/>
                  </a:lnTo>
                  <a:lnTo>
                    <a:pt x="3096149" y="659039"/>
                  </a:lnTo>
                  <a:lnTo>
                    <a:pt x="3102429" y="639512"/>
                  </a:lnTo>
                  <a:lnTo>
                    <a:pt x="3102429" y="624866"/>
                  </a:lnTo>
                  <a:lnTo>
                    <a:pt x="3102429" y="605339"/>
                  </a:lnTo>
                  <a:lnTo>
                    <a:pt x="3102429" y="590694"/>
                  </a:lnTo>
                  <a:lnTo>
                    <a:pt x="3102429" y="571167"/>
                  </a:lnTo>
                  <a:lnTo>
                    <a:pt x="3102429" y="556521"/>
                  </a:lnTo>
                  <a:lnTo>
                    <a:pt x="3108709" y="551640"/>
                  </a:lnTo>
                  <a:lnTo>
                    <a:pt x="3108709" y="546758"/>
                  </a:lnTo>
                  <a:lnTo>
                    <a:pt x="3108709" y="527231"/>
                  </a:lnTo>
                  <a:lnTo>
                    <a:pt x="3108709" y="512586"/>
                  </a:lnTo>
                  <a:lnTo>
                    <a:pt x="3108709" y="502822"/>
                  </a:lnTo>
                  <a:lnTo>
                    <a:pt x="3108709" y="488177"/>
                  </a:lnTo>
                  <a:lnTo>
                    <a:pt x="3114989" y="478413"/>
                  </a:lnTo>
                  <a:lnTo>
                    <a:pt x="3121269" y="458886"/>
                  </a:lnTo>
                  <a:lnTo>
                    <a:pt x="3121269" y="444241"/>
                  </a:lnTo>
                  <a:lnTo>
                    <a:pt x="3121269" y="424714"/>
                  </a:lnTo>
                  <a:lnTo>
                    <a:pt x="3121269" y="410068"/>
                  </a:lnTo>
                  <a:lnTo>
                    <a:pt x="3121269" y="390541"/>
                  </a:lnTo>
                  <a:lnTo>
                    <a:pt x="3127550" y="366132"/>
                  </a:lnTo>
                  <a:lnTo>
                    <a:pt x="3127550" y="351487"/>
                  </a:lnTo>
                  <a:lnTo>
                    <a:pt x="3127550" y="327078"/>
                  </a:lnTo>
                  <a:lnTo>
                    <a:pt x="3127550" y="307551"/>
                  </a:lnTo>
                  <a:lnTo>
                    <a:pt x="3127550" y="283142"/>
                  </a:lnTo>
                  <a:lnTo>
                    <a:pt x="3127550" y="273379"/>
                  </a:lnTo>
                  <a:lnTo>
                    <a:pt x="3133830" y="263615"/>
                  </a:lnTo>
                  <a:lnTo>
                    <a:pt x="3133830" y="253852"/>
                  </a:lnTo>
                  <a:lnTo>
                    <a:pt x="3133830" y="244088"/>
                  </a:lnTo>
                  <a:lnTo>
                    <a:pt x="3133830" y="263615"/>
                  </a:lnTo>
                  <a:lnTo>
                    <a:pt x="3140110" y="263615"/>
                  </a:lnTo>
                  <a:lnTo>
                    <a:pt x="3140110" y="283142"/>
                  </a:lnTo>
                  <a:lnTo>
                    <a:pt x="3140110" y="307551"/>
                  </a:lnTo>
                  <a:lnTo>
                    <a:pt x="3140110" y="327078"/>
                  </a:lnTo>
                  <a:lnTo>
                    <a:pt x="3140110" y="351487"/>
                  </a:lnTo>
                  <a:lnTo>
                    <a:pt x="3146390" y="351487"/>
                  </a:lnTo>
                  <a:lnTo>
                    <a:pt x="3146390" y="371014"/>
                  </a:lnTo>
                  <a:lnTo>
                    <a:pt x="3146390" y="385659"/>
                  </a:lnTo>
                  <a:lnTo>
                    <a:pt x="3146390" y="395423"/>
                  </a:lnTo>
                  <a:lnTo>
                    <a:pt x="3152670" y="395423"/>
                  </a:lnTo>
                  <a:lnTo>
                    <a:pt x="3152670" y="395423"/>
                  </a:lnTo>
                  <a:lnTo>
                    <a:pt x="3152670" y="414950"/>
                  </a:lnTo>
                  <a:lnTo>
                    <a:pt x="3158951" y="414950"/>
                  </a:lnTo>
                  <a:lnTo>
                    <a:pt x="3158951" y="429595"/>
                  </a:lnTo>
                  <a:lnTo>
                    <a:pt x="3158951" y="439359"/>
                  </a:lnTo>
                  <a:lnTo>
                    <a:pt x="3165231" y="439359"/>
                  </a:lnTo>
                  <a:lnTo>
                    <a:pt x="3165231" y="454004"/>
                  </a:lnTo>
                  <a:lnTo>
                    <a:pt x="3165231" y="468650"/>
                  </a:lnTo>
                  <a:lnTo>
                    <a:pt x="3171511" y="483295"/>
                  </a:lnTo>
                  <a:lnTo>
                    <a:pt x="3171511" y="502822"/>
                  </a:lnTo>
                  <a:lnTo>
                    <a:pt x="3171511" y="512586"/>
                  </a:lnTo>
                  <a:lnTo>
                    <a:pt x="3171511" y="527231"/>
                  </a:lnTo>
                  <a:lnTo>
                    <a:pt x="3171511" y="536994"/>
                  </a:lnTo>
                  <a:lnTo>
                    <a:pt x="3177791" y="536994"/>
                  </a:lnTo>
                  <a:lnTo>
                    <a:pt x="3177791" y="546758"/>
                  </a:lnTo>
                  <a:lnTo>
                    <a:pt x="3177791" y="556521"/>
                  </a:lnTo>
                  <a:lnTo>
                    <a:pt x="3177791" y="561403"/>
                  </a:lnTo>
                  <a:lnTo>
                    <a:pt x="3184072" y="571167"/>
                  </a:lnTo>
                  <a:lnTo>
                    <a:pt x="3184072" y="580930"/>
                  </a:lnTo>
                  <a:lnTo>
                    <a:pt x="3184072" y="585812"/>
                  </a:lnTo>
                  <a:lnTo>
                    <a:pt x="3184072" y="590694"/>
                  </a:lnTo>
                  <a:lnTo>
                    <a:pt x="3184072" y="595576"/>
                  </a:lnTo>
                  <a:lnTo>
                    <a:pt x="3184072" y="600457"/>
                  </a:lnTo>
                  <a:lnTo>
                    <a:pt x="3184072" y="610221"/>
                  </a:lnTo>
                  <a:lnTo>
                    <a:pt x="3184072" y="619985"/>
                  </a:lnTo>
                  <a:lnTo>
                    <a:pt x="3190352" y="624866"/>
                  </a:lnTo>
                  <a:lnTo>
                    <a:pt x="3190352" y="629748"/>
                  </a:lnTo>
                  <a:lnTo>
                    <a:pt x="3190352" y="634630"/>
                  </a:lnTo>
                  <a:lnTo>
                    <a:pt x="3196632" y="634630"/>
                  </a:lnTo>
                  <a:lnTo>
                    <a:pt x="3196632" y="619985"/>
                  </a:lnTo>
                  <a:lnTo>
                    <a:pt x="3196632" y="600457"/>
                  </a:lnTo>
                  <a:lnTo>
                    <a:pt x="3202912" y="590694"/>
                  </a:lnTo>
                  <a:lnTo>
                    <a:pt x="3202912" y="571167"/>
                  </a:lnTo>
                  <a:lnTo>
                    <a:pt x="3202912" y="551640"/>
                  </a:lnTo>
                  <a:lnTo>
                    <a:pt x="3202912" y="536994"/>
                  </a:lnTo>
                  <a:lnTo>
                    <a:pt x="3202912" y="517467"/>
                  </a:lnTo>
                  <a:lnTo>
                    <a:pt x="3202912" y="502822"/>
                  </a:lnTo>
                  <a:lnTo>
                    <a:pt x="3202912" y="483295"/>
                  </a:lnTo>
                  <a:lnTo>
                    <a:pt x="3209192" y="463768"/>
                  </a:lnTo>
                  <a:lnTo>
                    <a:pt x="3209192" y="449123"/>
                  </a:lnTo>
                  <a:lnTo>
                    <a:pt x="3209192" y="439359"/>
                  </a:lnTo>
                  <a:lnTo>
                    <a:pt x="3215473" y="419832"/>
                  </a:lnTo>
                  <a:lnTo>
                    <a:pt x="3215473" y="405187"/>
                  </a:lnTo>
                  <a:lnTo>
                    <a:pt x="3215473" y="395423"/>
                  </a:lnTo>
                  <a:lnTo>
                    <a:pt x="3215473" y="385659"/>
                  </a:lnTo>
                  <a:lnTo>
                    <a:pt x="3215473" y="375896"/>
                  </a:lnTo>
                  <a:lnTo>
                    <a:pt x="3215473" y="361251"/>
                  </a:lnTo>
                  <a:lnTo>
                    <a:pt x="3228033" y="361251"/>
                  </a:lnTo>
                  <a:lnTo>
                    <a:pt x="3228033" y="341724"/>
                  </a:lnTo>
                  <a:lnTo>
                    <a:pt x="3228033" y="331960"/>
                  </a:lnTo>
                  <a:lnTo>
                    <a:pt x="3228033" y="322196"/>
                  </a:lnTo>
                  <a:lnTo>
                    <a:pt x="3228033" y="302669"/>
                  </a:lnTo>
                  <a:lnTo>
                    <a:pt x="3228033" y="283142"/>
                  </a:lnTo>
                  <a:lnTo>
                    <a:pt x="3228033" y="263615"/>
                  </a:lnTo>
                  <a:lnTo>
                    <a:pt x="3234313" y="244088"/>
                  </a:lnTo>
                  <a:lnTo>
                    <a:pt x="3234313" y="229443"/>
                  </a:lnTo>
                  <a:lnTo>
                    <a:pt x="3234313" y="185507"/>
                  </a:lnTo>
                  <a:lnTo>
                    <a:pt x="3240594" y="175743"/>
                  </a:lnTo>
                  <a:lnTo>
                    <a:pt x="3240594" y="170862"/>
                  </a:lnTo>
                  <a:lnTo>
                    <a:pt x="3240594" y="151334"/>
                  </a:lnTo>
                  <a:lnTo>
                    <a:pt x="3246874" y="146453"/>
                  </a:lnTo>
                  <a:lnTo>
                    <a:pt x="3246874" y="141571"/>
                  </a:lnTo>
                  <a:lnTo>
                    <a:pt x="3246874" y="141571"/>
                  </a:lnTo>
                  <a:lnTo>
                    <a:pt x="3246874" y="151334"/>
                  </a:lnTo>
                  <a:lnTo>
                    <a:pt x="3253154" y="151334"/>
                  </a:lnTo>
                  <a:lnTo>
                    <a:pt x="3259434" y="151334"/>
                  </a:lnTo>
                  <a:lnTo>
                    <a:pt x="3265714" y="151334"/>
                  </a:lnTo>
                  <a:lnTo>
                    <a:pt x="3271995" y="151334"/>
                  </a:lnTo>
                  <a:lnTo>
                    <a:pt x="3278275" y="151334"/>
                  </a:lnTo>
                  <a:lnTo>
                    <a:pt x="3284555" y="151334"/>
                  </a:lnTo>
                  <a:lnTo>
                    <a:pt x="3290835" y="151334"/>
                  </a:lnTo>
                  <a:lnTo>
                    <a:pt x="3297116" y="151334"/>
                  </a:lnTo>
                  <a:lnTo>
                    <a:pt x="3297116" y="185507"/>
                  </a:lnTo>
                  <a:lnTo>
                    <a:pt x="3297116" y="214797"/>
                  </a:lnTo>
                  <a:lnTo>
                    <a:pt x="3297116" y="244088"/>
                  </a:lnTo>
                  <a:lnTo>
                    <a:pt x="3303396" y="244088"/>
                  </a:lnTo>
                  <a:lnTo>
                    <a:pt x="3303396" y="263615"/>
                  </a:lnTo>
                  <a:lnTo>
                    <a:pt x="3309676" y="263615"/>
                  </a:lnTo>
                  <a:lnTo>
                    <a:pt x="3309676" y="239206"/>
                  </a:lnTo>
                  <a:lnTo>
                    <a:pt x="3315956" y="239206"/>
                  </a:lnTo>
                  <a:lnTo>
                    <a:pt x="3315956" y="263615"/>
                  </a:lnTo>
                  <a:lnTo>
                    <a:pt x="3322236" y="263615"/>
                  </a:lnTo>
                  <a:lnTo>
                    <a:pt x="3328517" y="263615"/>
                  </a:lnTo>
                  <a:lnTo>
                    <a:pt x="3328517" y="292906"/>
                  </a:lnTo>
                  <a:lnTo>
                    <a:pt x="3328517" y="322196"/>
                  </a:lnTo>
                  <a:lnTo>
                    <a:pt x="3328517" y="327078"/>
                  </a:lnTo>
                  <a:lnTo>
                    <a:pt x="3334797" y="327078"/>
                  </a:lnTo>
                  <a:lnTo>
                    <a:pt x="3341077" y="327078"/>
                  </a:lnTo>
                  <a:lnTo>
                    <a:pt x="3347357" y="327078"/>
                  </a:lnTo>
                  <a:lnTo>
                    <a:pt x="3347357" y="307551"/>
                  </a:lnTo>
                  <a:lnTo>
                    <a:pt x="3353638" y="327078"/>
                  </a:lnTo>
                  <a:lnTo>
                    <a:pt x="3353638" y="351487"/>
                  </a:lnTo>
                  <a:lnTo>
                    <a:pt x="3353638" y="371014"/>
                  </a:lnTo>
                  <a:lnTo>
                    <a:pt x="3359918" y="371014"/>
                  </a:lnTo>
                  <a:lnTo>
                    <a:pt x="3359918" y="395423"/>
                  </a:lnTo>
                  <a:lnTo>
                    <a:pt x="3359918" y="414950"/>
                  </a:lnTo>
                  <a:lnTo>
                    <a:pt x="3359918" y="439359"/>
                  </a:lnTo>
                  <a:lnTo>
                    <a:pt x="3366198" y="458886"/>
                  </a:lnTo>
                  <a:lnTo>
                    <a:pt x="3366198" y="483295"/>
                  </a:lnTo>
                  <a:lnTo>
                    <a:pt x="3366198" y="502822"/>
                  </a:lnTo>
                  <a:lnTo>
                    <a:pt x="3372478" y="502822"/>
                  </a:lnTo>
                  <a:lnTo>
                    <a:pt x="3378758" y="502822"/>
                  </a:lnTo>
                  <a:lnTo>
                    <a:pt x="3378758" y="512586"/>
                  </a:lnTo>
                  <a:lnTo>
                    <a:pt x="3378758" y="512586"/>
                  </a:lnTo>
                  <a:lnTo>
                    <a:pt x="3385039" y="527231"/>
                  </a:lnTo>
                  <a:lnTo>
                    <a:pt x="3391319" y="527231"/>
                  </a:lnTo>
                  <a:lnTo>
                    <a:pt x="3397599" y="546758"/>
                  </a:lnTo>
                  <a:lnTo>
                    <a:pt x="3397599" y="571167"/>
                  </a:lnTo>
                  <a:lnTo>
                    <a:pt x="3397599" y="590694"/>
                  </a:lnTo>
                  <a:lnTo>
                    <a:pt x="3397599" y="615103"/>
                  </a:lnTo>
                  <a:lnTo>
                    <a:pt x="3403879" y="615103"/>
                  </a:lnTo>
                  <a:lnTo>
                    <a:pt x="3410160" y="615103"/>
                  </a:lnTo>
                  <a:lnTo>
                    <a:pt x="3416440" y="615103"/>
                  </a:lnTo>
                  <a:lnTo>
                    <a:pt x="3416440" y="634630"/>
                  </a:lnTo>
                  <a:lnTo>
                    <a:pt x="3416440" y="649275"/>
                  </a:lnTo>
                  <a:lnTo>
                    <a:pt x="3416440" y="659039"/>
                  </a:lnTo>
                  <a:lnTo>
                    <a:pt x="3416440" y="678566"/>
                  </a:lnTo>
                  <a:lnTo>
                    <a:pt x="3422720" y="683448"/>
                  </a:lnTo>
                  <a:lnTo>
                    <a:pt x="3429000" y="673684"/>
                  </a:lnTo>
                  <a:lnTo>
                    <a:pt x="3429000" y="659039"/>
                  </a:lnTo>
                  <a:lnTo>
                    <a:pt x="3435280" y="659039"/>
                  </a:lnTo>
                  <a:lnTo>
                    <a:pt x="3435280" y="678566"/>
                  </a:lnTo>
                  <a:lnTo>
                    <a:pt x="3435280" y="693211"/>
                  </a:lnTo>
                  <a:lnTo>
                    <a:pt x="3435280" y="712738"/>
                  </a:lnTo>
                  <a:lnTo>
                    <a:pt x="3435280" y="727384"/>
                  </a:lnTo>
                  <a:lnTo>
                    <a:pt x="3441561" y="746911"/>
                  </a:lnTo>
                  <a:lnTo>
                    <a:pt x="3441561" y="761556"/>
                  </a:lnTo>
                  <a:lnTo>
                    <a:pt x="3441561" y="771319"/>
                  </a:lnTo>
                  <a:lnTo>
                    <a:pt x="3447841" y="771319"/>
                  </a:lnTo>
                  <a:lnTo>
                    <a:pt x="3447841" y="781083"/>
                  </a:lnTo>
                  <a:lnTo>
                    <a:pt x="3447841" y="790847"/>
                  </a:lnTo>
                  <a:lnTo>
                    <a:pt x="3447841" y="805492"/>
                  </a:lnTo>
                  <a:lnTo>
                    <a:pt x="3447841" y="815255"/>
                  </a:lnTo>
                  <a:lnTo>
                    <a:pt x="3454121" y="825019"/>
                  </a:lnTo>
                  <a:lnTo>
                    <a:pt x="3460401" y="834782"/>
                  </a:lnTo>
                  <a:lnTo>
                    <a:pt x="3460401" y="849428"/>
                  </a:lnTo>
                  <a:lnTo>
                    <a:pt x="3460401" y="859191"/>
                  </a:lnTo>
                  <a:lnTo>
                    <a:pt x="3466682" y="859191"/>
                  </a:lnTo>
                  <a:lnTo>
                    <a:pt x="3466682" y="868955"/>
                  </a:lnTo>
                  <a:lnTo>
                    <a:pt x="3466682" y="878718"/>
                  </a:lnTo>
                  <a:lnTo>
                    <a:pt x="3472962" y="878718"/>
                  </a:lnTo>
                  <a:lnTo>
                    <a:pt x="3472962" y="878718"/>
                  </a:lnTo>
                  <a:lnTo>
                    <a:pt x="3472962" y="893364"/>
                  </a:lnTo>
                  <a:lnTo>
                    <a:pt x="3479242" y="893364"/>
                  </a:lnTo>
                  <a:lnTo>
                    <a:pt x="3485522" y="893364"/>
                  </a:lnTo>
                  <a:lnTo>
                    <a:pt x="3485522" y="903127"/>
                  </a:lnTo>
                  <a:lnTo>
                    <a:pt x="3485522" y="908009"/>
                  </a:lnTo>
                  <a:lnTo>
                    <a:pt x="3485522" y="912891"/>
                  </a:lnTo>
                  <a:lnTo>
                    <a:pt x="3491802" y="912891"/>
                  </a:lnTo>
                  <a:lnTo>
                    <a:pt x="3491802" y="917773"/>
                  </a:lnTo>
                  <a:lnTo>
                    <a:pt x="3491802" y="922654"/>
                  </a:lnTo>
                  <a:lnTo>
                    <a:pt x="3498083" y="922654"/>
                  </a:lnTo>
                  <a:lnTo>
                    <a:pt x="3504363" y="922654"/>
                  </a:lnTo>
                  <a:lnTo>
                    <a:pt x="3510643" y="922654"/>
                  </a:lnTo>
                  <a:lnTo>
                    <a:pt x="3510643" y="932418"/>
                  </a:lnTo>
                  <a:lnTo>
                    <a:pt x="3516923" y="937300"/>
                  </a:lnTo>
                  <a:lnTo>
                    <a:pt x="3516923" y="942181"/>
                  </a:lnTo>
                  <a:lnTo>
                    <a:pt x="3516923" y="951945"/>
                  </a:lnTo>
                  <a:lnTo>
                    <a:pt x="3516923" y="951945"/>
                  </a:lnTo>
                  <a:lnTo>
                    <a:pt x="3516923" y="966590"/>
                  </a:lnTo>
                  <a:lnTo>
                    <a:pt x="3523204" y="966590"/>
                  </a:lnTo>
                  <a:lnTo>
                    <a:pt x="3529484" y="966590"/>
                  </a:lnTo>
                  <a:lnTo>
                    <a:pt x="3535764" y="966590"/>
                  </a:lnTo>
                  <a:lnTo>
                    <a:pt x="3542044" y="966590"/>
                  </a:lnTo>
                  <a:lnTo>
                    <a:pt x="3548324" y="966590"/>
                  </a:lnTo>
                  <a:lnTo>
                    <a:pt x="3554605" y="966590"/>
                  </a:lnTo>
                  <a:lnTo>
                    <a:pt x="3560885" y="966590"/>
                  </a:lnTo>
                  <a:lnTo>
                    <a:pt x="3560885" y="971472"/>
                  </a:lnTo>
                  <a:lnTo>
                    <a:pt x="3567165" y="976354"/>
                  </a:lnTo>
                  <a:lnTo>
                    <a:pt x="3567165" y="981236"/>
                  </a:lnTo>
                  <a:lnTo>
                    <a:pt x="3567165" y="990999"/>
                  </a:lnTo>
                  <a:lnTo>
                    <a:pt x="3573445" y="990999"/>
                  </a:lnTo>
                  <a:lnTo>
                    <a:pt x="3573445" y="1005645"/>
                  </a:lnTo>
                  <a:lnTo>
                    <a:pt x="3579726" y="1010526"/>
                  </a:lnTo>
                  <a:lnTo>
                    <a:pt x="3579726" y="1015408"/>
                  </a:lnTo>
                  <a:lnTo>
                    <a:pt x="3579726" y="1020290"/>
                  </a:lnTo>
                  <a:lnTo>
                    <a:pt x="3579726" y="1030053"/>
                  </a:lnTo>
                  <a:lnTo>
                    <a:pt x="3579726" y="1034935"/>
                  </a:lnTo>
                  <a:lnTo>
                    <a:pt x="3579726" y="1039817"/>
                  </a:lnTo>
                  <a:lnTo>
                    <a:pt x="3579726" y="1044699"/>
                  </a:lnTo>
                  <a:lnTo>
                    <a:pt x="3586006" y="1054462"/>
                  </a:lnTo>
                  <a:lnTo>
                    <a:pt x="3586006" y="1059344"/>
                  </a:lnTo>
                  <a:lnTo>
                    <a:pt x="3586006" y="1069108"/>
                  </a:lnTo>
                  <a:lnTo>
                    <a:pt x="3586006" y="1073989"/>
                  </a:lnTo>
                  <a:lnTo>
                    <a:pt x="3586006" y="1083753"/>
                  </a:lnTo>
                  <a:lnTo>
                    <a:pt x="3586006" y="1088635"/>
                  </a:lnTo>
                  <a:lnTo>
                    <a:pt x="3592286" y="1093516"/>
                  </a:lnTo>
                  <a:lnTo>
                    <a:pt x="3592286" y="1103280"/>
                  </a:lnTo>
                  <a:lnTo>
                    <a:pt x="3592286" y="1108162"/>
                  </a:lnTo>
                  <a:lnTo>
                    <a:pt x="3592286" y="1113043"/>
                  </a:lnTo>
                  <a:lnTo>
                    <a:pt x="3598566" y="1117925"/>
                  </a:lnTo>
                  <a:lnTo>
                    <a:pt x="3598566" y="1122807"/>
                  </a:lnTo>
                  <a:lnTo>
                    <a:pt x="3598566" y="1132571"/>
                  </a:lnTo>
                  <a:lnTo>
                    <a:pt x="3598566" y="1137452"/>
                  </a:lnTo>
                  <a:lnTo>
                    <a:pt x="3598566" y="1142334"/>
                  </a:lnTo>
                  <a:lnTo>
                    <a:pt x="3598566" y="1147216"/>
                  </a:lnTo>
                  <a:lnTo>
                    <a:pt x="3598566" y="1152098"/>
                  </a:lnTo>
                  <a:lnTo>
                    <a:pt x="3604846" y="1156979"/>
                  </a:lnTo>
                  <a:lnTo>
                    <a:pt x="3604846" y="1161861"/>
                  </a:lnTo>
                  <a:lnTo>
                    <a:pt x="3604846" y="1166743"/>
                  </a:lnTo>
                  <a:lnTo>
                    <a:pt x="3604846" y="1171625"/>
                  </a:lnTo>
                  <a:lnTo>
                    <a:pt x="3604846" y="1176507"/>
                  </a:lnTo>
                  <a:lnTo>
                    <a:pt x="3604846" y="1181388"/>
                  </a:lnTo>
                  <a:lnTo>
                    <a:pt x="3611127" y="1186270"/>
                  </a:lnTo>
                  <a:lnTo>
                    <a:pt x="3611127" y="1191152"/>
                  </a:lnTo>
                  <a:lnTo>
                    <a:pt x="3611127" y="1196034"/>
                  </a:lnTo>
                  <a:lnTo>
                    <a:pt x="3611127" y="1200915"/>
                  </a:lnTo>
                  <a:lnTo>
                    <a:pt x="3611127" y="1205797"/>
                  </a:lnTo>
                  <a:lnTo>
                    <a:pt x="3611127" y="1210679"/>
                  </a:lnTo>
                  <a:lnTo>
                    <a:pt x="3617407" y="1215561"/>
                  </a:lnTo>
                  <a:lnTo>
                    <a:pt x="3617407" y="1220442"/>
                  </a:lnTo>
                  <a:lnTo>
                    <a:pt x="3617407" y="1225324"/>
                  </a:lnTo>
                  <a:lnTo>
                    <a:pt x="3623687" y="1225324"/>
                  </a:lnTo>
                  <a:lnTo>
                    <a:pt x="3623687" y="1230206"/>
                  </a:lnTo>
                  <a:lnTo>
                    <a:pt x="3623687" y="1235088"/>
                  </a:lnTo>
                  <a:lnTo>
                    <a:pt x="3623687" y="1239970"/>
                  </a:lnTo>
                  <a:lnTo>
                    <a:pt x="3629967" y="1239970"/>
                  </a:lnTo>
                  <a:lnTo>
                    <a:pt x="3629967" y="1244851"/>
                  </a:lnTo>
                  <a:lnTo>
                    <a:pt x="3629967" y="1249733"/>
                  </a:lnTo>
                  <a:lnTo>
                    <a:pt x="3629967" y="1254615"/>
                  </a:lnTo>
                  <a:lnTo>
                    <a:pt x="3636248" y="1254615"/>
                  </a:lnTo>
                  <a:lnTo>
                    <a:pt x="3636248" y="1259497"/>
                  </a:lnTo>
                  <a:lnTo>
                    <a:pt x="3636248" y="1264378"/>
                  </a:lnTo>
                  <a:lnTo>
                    <a:pt x="3642528" y="1264378"/>
                  </a:lnTo>
                  <a:lnTo>
                    <a:pt x="3642528" y="1269260"/>
                  </a:lnTo>
                  <a:lnTo>
                    <a:pt x="3642528" y="1274142"/>
                  </a:lnTo>
                  <a:lnTo>
                    <a:pt x="3648808" y="1274142"/>
                  </a:lnTo>
                  <a:lnTo>
                    <a:pt x="3648808" y="1279024"/>
                  </a:lnTo>
                  <a:lnTo>
                    <a:pt x="3655088" y="1279024"/>
                  </a:lnTo>
                  <a:lnTo>
                    <a:pt x="3655088" y="1283906"/>
                  </a:lnTo>
                  <a:lnTo>
                    <a:pt x="3661368" y="1288813"/>
                  </a:lnTo>
                  <a:lnTo>
                    <a:pt x="3667649" y="1293695"/>
                  </a:lnTo>
                  <a:lnTo>
                    <a:pt x="3673929" y="1293695"/>
                  </a:lnTo>
                  <a:lnTo>
                    <a:pt x="3673929" y="1298577"/>
                  </a:lnTo>
                  <a:lnTo>
                    <a:pt x="3673929" y="1308340"/>
                  </a:lnTo>
                  <a:lnTo>
                    <a:pt x="3673929" y="1313222"/>
                  </a:lnTo>
                  <a:lnTo>
                    <a:pt x="3673929" y="1322986"/>
                  </a:lnTo>
                </a:path>
              </a:pathLst>
            </a:custGeom>
            <a:ln w="1512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74375" y="5624547"/>
            <a:ext cx="9207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85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09270" y="5404048"/>
            <a:ext cx="151130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80" b="1">
                <a:solidFill>
                  <a:srgbClr val="093154"/>
                </a:solidFill>
                <a:latin typeface="Arial"/>
                <a:cs typeface="Arial"/>
              </a:rPr>
              <a:t>50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43956" y="5183587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43956" y="4963061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150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3956" y="4742600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3956" y="4522074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250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43956" y="4301613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43956" y="4081088"/>
            <a:ext cx="224154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05" b="1">
                <a:solidFill>
                  <a:srgbClr val="093154"/>
                </a:solidFill>
                <a:latin typeface="Arial"/>
                <a:cs typeface="Arial"/>
              </a:rPr>
              <a:t>350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70225" y="5733248"/>
            <a:ext cx="40068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2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09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573651" y="5733248"/>
            <a:ext cx="39941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14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277371" y="5733248"/>
            <a:ext cx="39941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14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15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981378" y="5733248"/>
            <a:ext cx="40068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20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685229" y="5733248"/>
            <a:ext cx="39941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14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21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88446" y="5733248"/>
            <a:ext cx="39941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114" b="1">
                <a:solidFill>
                  <a:srgbClr val="093154"/>
                </a:solidFill>
                <a:latin typeface="Arial"/>
                <a:cs typeface="Arial"/>
              </a:rPr>
              <a:t>Jan-</a:t>
            </a:r>
            <a:r>
              <a:rPr dirty="0" sz="700" spc="9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89043" y="4862941"/>
            <a:ext cx="158750" cy="13525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00" spc="-45" b="1">
                <a:solidFill>
                  <a:srgbClr val="093154"/>
                </a:solidFill>
                <a:latin typeface="Arial"/>
                <a:cs typeface="Arial"/>
              </a:rPr>
              <a:t>$/t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921601" y="1487203"/>
            <a:ext cx="3677285" cy="1490345"/>
            <a:chOff x="6921601" y="1487203"/>
            <a:chExt cx="3677285" cy="1490345"/>
          </a:xfrm>
        </p:grpSpPr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7139" y="2143327"/>
              <a:ext cx="1027387" cy="17855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924733" y="1489703"/>
              <a:ext cx="3671570" cy="1485265"/>
            </a:xfrm>
            <a:custGeom>
              <a:avLst/>
              <a:gdLst/>
              <a:ahLst/>
              <a:cxnLst/>
              <a:rect l="l" t="t" r="r" b="b"/>
              <a:pathLst>
                <a:path w="3671570" h="1485264">
                  <a:moveTo>
                    <a:pt x="0" y="1484820"/>
                  </a:moveTo>
                  <a:lnTo>
                    <a:pt x="3671029" y="1484820"/>
                  </a:lnTo>
                </a:path>
                <a:path w="3671570" h="1485264">
                  <a:moveTo>
                    <a:pt x="0" y="1188776"/>
                  </a:moveTo>
                  <a:lnTo>
                    <a:pt x="3671029" y="1188776"/>
                  </a:lnTo>
                </a:path>
                <a:path w="3671570" h="1485264">
                  <a:moveTo>
                    <a:pt x="0" y="592038"/>
                  </a:moveTo>
                  <a:lnTo>
                    <a:pt x="3671029" y="592038"/>
                  </a:lnTo>
                </a:path>
                <a:path w="3671570" h="1485264">
                  <a:moveTo>
                    <a:pt x="0" y="296019"/>
                  </a:moveTo>
                  <a:lnTo>
                    <a:pt x="3671029" y="296019"/>
                  </a:lnTo>
                </a:path>
                <a:path w="3671570" h="1485264">
                  <a:moveTo>
                    <a:pt x="0" y="0"/>
                  </a:moveTo>
                  <a:lnTo>
                    <a:pt x="3671028" y="0"/>
                  </a:lnTo>
                </a:path>
              </a:pathLst>
            </a:custGeom>
            <a:ln w="548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24733" y="1489728"/>
              <a:ext cx="3671570" cy="1485265"/>
            </a:xfrm>
            <a:custGeom>
              <a:avLst/>
              <a:gdLst/>
              <a:ahLst/>
              <a:cxnLst/>
              <a:rect l="l" t="t" r="r" b="b"/>
              <a:pathLst>
                <a:path w="3671570" h="1485264">
                  <a:moveTo>
                    <a:pt x="0" y="1484795"/>
                  </a:moveTo>
                  <a:lnTo>
                    <a:pt x="3671029" y="1484795"/>
                  </a:lnTo>
                  <a:lnTo>
                    <a:pt x="3671028" y="0"/>
                  </a:lnTo>
                  <a:lnTo>
                    <a:pt x="0" y="0"/>
                  </a:lnTo>
                  <a:lnTo>
                    <a:pt x="0" y="1484795"/>
                  </a:lnTo>
                  <a:close/>
                </a:path>
              </a:pathLst>
            </a:custGeom>
            <a:ln w="491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24733" y="2382460"/>
              <a:ext cx="3671570" cy="19050"/>
            </a:xfrm>
            <a:custGeom>
              <a:avLst/>
              <a:gdLst/>
              <a:ahLst/>
              <a:cxnLst/>
              <a:rect l="l" t="t" r="r" b="b"/>
              <a:pathLst>
                <a:path w="3671570" h="19050">
                  <a:moveTo>
                    <a:pt x="0" y="0"/>
                  </a:moveTo>
                  <a:lnTo>
                    <a:pt x="3671028" y="0"/>
                  </a:lnTo>
                </a:path>
                <a:path w="3671570" h="19050">
                  <a:moveTo>
                    <a:pt x="0" y="0"/>
                  </a:moveTo>
                  <a:lnTo>
                    <a:pt x="0" y="18794"/>
                  </a:lnTo>
                </a:path>
                <a:path w="3671570" h="19050">
                  <a:moveTo>
                    <a:pt x="814392" y="0"/>
                  </a:moveTo>
                  <a:lnTo>
                    <a:pt x="814392" y="18794"/>
                  </a:lnTo>
                </a:path>
                <a:path w="3671570" h="19050">
                  <a:moveTo>
                    <a:pt x="1628784" y="0"/>
                  </a:moveTo>
                  <a:lnTo>
                    <a:pt x="1628784" y="18794"/>
                  </a:lnTo>
                </a:path>
                <a:path w="3671570" h="19050">
                  <a:moveTo>
                    <a:pt x="2443176" y="0"/>
                  </a:moveTo>
                  <a:lnTo>
                    <a:pt x="2443176" y="18795"/>
                  </a:lnTo>
                </a:path>
                <a:path w="3671570" h="19050">
                  <a:moveTo>
                    <a:pt x="3257568" y="0"/>
                  </a:moveTo>
                  <a:lnTo>
                    <a:pt x="3257568" y="18795"/>
                  </a:lnTo>
                </a:path>
              </a:pathLst>
            </a:custGeom>
            <a:ln w="5481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131464" y="2382460"/>
              <a:ext cx="3258185" cy="328930"/>
            </a:xfrm>
            <a:custGeom>
              <a:avLst/>
              <a:gdLst/>
              <a:ahLst/>
              <a:cxnLst/>
              <a:rect l="l" t="t" r="r" b="b"/>
              <a:pathLst>
                <a:path w="3258184" h="328930">
                  <a:moveTo>
                    <a:pt x="0" y="0"/>
                  </a:moveTo>
                  <a:lnTo>
                    <a:pt x="407196" y="75179"/>
                  </a:lnTo>
                  <a:lnTo>
                    <a:pt x="814392" y="319513"/>
                  </a:lnTo>
                  <a:lnTo>
                    <a:pt x="1221588" y="328910"/>
                  </a:lnTo>
                  <a:lnTo>
                    <a:pt x="1628784" y="258429"/>
                  </a:lnTo>
                  <a:lnTo>
                    <a:pt x="2035980" y="291320"/>
                  </a:lnTo>
                  <a:lnTo>
                    <a:pt x="2443176" y="286622"/>
                  </a:lnTo>
                  <a:lnTo>
                    <a:pt x="2850372" y="108070"/>
                  </a:lnTo>
                  <a:lnTo>
                    <a:pt x="3257568" y="140961"/>
                  </a:lnTo>
                </a:path>
              </a:pathLst>
            </a:custGeom>
            <a:ln w="14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31464" y="1597774"/>
              <a:ext cx="3258185" cy="916305"/>
            </a:xfrm>
            <a:custGeom>
              <a:avLst/>
              <a:gdLst/>
              <a:ahLst/>
              <a:cxnLst/>
              <a:rect l="l" t="t" r="r" b="b"/>
              <a:pathLst>
                <a:path w="3258184" h="916305">
                  <a:moveTo>
                    <a:pt x="0" y="784686"/>
                  </a:moveTo>
                  <a:lnTo>
                    <a:pt x="407196" y="700109"/>
                  </a:lnTo>
                  <a:lnTo>
                    <a:pt x="814392" y="695410"/>
                  </a:lnTo>
                  <a:lnTo>
                    <a:pt x="1221587" y="0"/>
                  </a:lnTo>
                  <a:lnTo>
                    <a:pt x="1628783" y="14096"/>
                  </a:lnTo>
                  <a:lnTo>
                    <a:pt x="2035980" y="65782"/>
                  </a:lnTo>
                  <a:lnTo>
                    <a:pt x="2443176" y="375897"/>
                  </a:lnTo>
                  <a:lnTo>
                    <a:pt x="2850372" y="916250"/>
                  </a:lnTo>
                  <a:lnTo>
                    <a:pt x="3257568" y="648423"/>
                  </a:lnTo>
                </a:path>
              </a:pathLst>
            </a:custGeom>
            <a:ln w="144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6679117" y="2908522"/>
            <a:ext cx="169545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80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679117" y="2611431"/>
            <a:ext cx="169545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40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768492" y="2314284"/>
            <a:ext cx="8128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50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712528" y="2017200"/>
            <a:ext cx="139065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80" b="1">
                <a:solidFill>
                  <a:srgbClr val="093154"/>
                </a:solidFill>
                <a:latin typeface="Arial"/>
                <a:cs typeface="Arial"/>
              </a:rPr>
              <a:t>40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712528" y="1720209"/>
            <a:ext cx="139065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80" b="1">
                <a:solidFill>
                  <a:srgbClr val="093154"/>
                </a:solidFill>
                <a:latin typeface="Arial"/>
                <a:cs typeface="Arial"/>
              </a:rPr>
              <a:t>80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656773" y="1422780"/>
            <a:ext cx="194945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120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961183" y="2998267"/>
            <a:ext cx="35687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95" b="1">
                <a:solidFill>
                  <a:srgbClr val="093154"/>
                </a:solidFill>
                <a:latin typeface="Arial"/>
                <a:cs typeface="Arial"/>
              </a:rPr>
              <a:t>Dec-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23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780002" y="2998267"/>
            <a:ext cx="35052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95" b="1">
                <a:solidFill>
                  <a:srgbClr val="093154"/>
                </a:solidFill>
                <a:latin typeface="Arial"/>
                <a:cs typeface="Arial"/>
              </a:rPr>
              <a:t>Feb-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598737" y="2998268"/>
            <a:ext cx="34544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90" b="1">
                <a:solidFill>
                  <a:srgbClr val="093154"/>
                </a:solidFill>
                <a:latin typeface="Arial"/>
                <a:cs typeface="Arial"/>
              </a:rPr>
              <a:t>Apr-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412127" y="2998268"/>
            <a:ext cx="35052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95" b="1">
                <a:solidFill>
                  <a:srgbClr val="093154"/>
                </a:solidFill>
                <a:latin typeface="Arial"/>
                <a:cs typeface="Arial"/>
              </a:rPr>
              <a:t>Jun-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219837" y="2998268"/>
            <a:ext cx="369570" cy="116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105" b="1">
                <a:solidFill>
                  <a:srgbClr val="093154"/>
                </a:solidFill>
                <a:latin typeface="Arial"/>
                <a:cs typeface="Arial"/>
              </a:rPr>
              <a:t>Aug-</a:t>
            </a:r>
            <a:r>
              <a:rPr dirty="0" sz="600" spc="75" b="1">
                <a:solidFill>
                  <a:srgbClr val="093154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519678" y="2187462"/>
            <a:ext cx="137795" cy="9271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750" spc="-90">
                <a:solidFill>
                  <a:srgbClr val="093154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7538660" y="1118505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613" y="0"/>
                </a:lnTo>
              </a:path>
            </a:pathLst>
          </a:custGeom>
          <a:ln w="1409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7700030" y="1041714"/>
            <a:ext cx="98107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110" b="1">
                <a:solidFill>
                  <a:srgbClr val="093154"/>
                </a:solidFill>
                <a:latin typeface="Arial"/>
                <a:cs typeface="Arial"/>
              </a:rPr>
              <a:t>Zinc</a:t>
            </a:r>
            <a:r>
              <a:rPr dirty="0" sz="700" spc="7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700" spc="100" b="1">
                <a:solidFill>
                  <a:srgbClr val="093154"/>
                </a:solidFill>
                <a:latin typeface="Arial"/>
                <a:cs typeface="Arial"/>
              </a:rPr>
              <a:t>Concentrate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8829157" y="1118505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2878" y="0"/>
                </a:lnTo>
              </a:path>
            </a:pathLst>
          </a:custGeom>
          <a:ln w="14096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8996376" y="1041714"/>
            <a:ext cx="730885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110" b="1">
                <a:solidFill>
                  <a:srgbClr val="093154"/>
                </a:solidFill>
                <a:latin typeface="Arial"/>
                <a:cs typeface="Arial"/>
              </a:rPr>
              <a:t>Refined</a:t>
            </a:r>
            <a:r>
              <a:rPr dirty="0" sz="700" spc="80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700" spc="90" b="1">
                <a:solidFill>
                  <a:srgbClr val="093154"/>
                </a:solidFill>
                <a:latin typeface="Arial"/>
                <a:cs typeface="Arial"/>
              </a:rPr>
              <a:t>Zinc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1059950" y="1307034"/>
            <a:ext cx="3625850" cy="1524000"/>
            <a:chOff x="1059950" y="1307034"/>
            <a:chExt cx="3625850" cy="1524000"/>
          </a:xfrm>
        </p:grpSpPr>
        <p:pic>
          <p:nvPicPr>
            <p:cNvPr id="63" name="object 6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6947" y="1980513"/>
              <a:ext cx="1013460" cy="18137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1063351" y="2828210"/>
              <a:ext cx="3618865" cy="0"/>
            </a:xfrm>
            <a:custGeom>
              <a:avLst/>
              <a:gdLst/>
              <a:ahLst/>
              <a:cxnLst/>
              <a:rect l="l" t="t" r="r" b="b"/>
              <a:pathLst>
                <a:path w="3618865" h="0">
                  <a:moveTo>
                    <a:pt x="0" y="0"/>
                  </a:moveTo>
                  <a:lnTo>
                    <a:pt x="3618548" y="0"/>
                  </a:lnTo>
                </a:path>
              </a:pathLst>
            </a:custGeom>
            <a:ln w="51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063351" y="2579462"/>
              <a:ext cx="881380" cy="0"/>
            </a:xfrm>
            <a:custGeom>
              <a:avLst/>
              <a:gdLst/>
              <a:ahLst/>
              <a:cxnLst/>
              <a:rect l="l" t="t" r="r" b="b"/>
              <a:pathLst>
                <a:path w="881380" h="0">
                  <a:moveTo>
                    <a:pt x="0" y="0"/>
                  </a:moveTo>
                  <a:lnTo>
                    <a:pt x="880799" y="0"/>
                  </a:lnTo>
                </a:path>
              </a:pathLst>
            </a:custGeom>
            <a:ln w="51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148203" y="2579462"/>
              <a:ext cx="2534285" cy="0"/>
            </a:xfrm>
            <a:custGeom>
              <a:avLst/>
              <a:gdLst/>
              <a:ahLst/>
              <a:cxnLst/>
              <a:rect l="l" t="t" r="r" b="b"/>
              <a:pathLst>
                <a:path w="2534285" h="0">
                  <a:moveTo>
                    <a:pt x="0" y="0"/>
                  </a:moveTo>
                  <a:lnTo>
                    <a:pt x="1237918" y="0"/>
                  </a:lnTo>
                </a:path>
                <a:path w="2534285" h="0">
                  <a:moveTo>
                    <a:pt x="1448772" y="0"/>
                  </a:moveTo>
                  <a:lnTo>
                    <a:pt x="2533697" y="0"/>
                  </a:lnTo>
                </a:path>
              </a:pathLst>
            </a:custGeom>
            <a:ln w="51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63351" y="2071582"/>
              <a:ext cx="3618865" cy="0"/>
            </a:xfrm>
            <a:custGeom>
              <a:avLst/>
              <a:gdLst/>
              <a:ahLst/>
              <a:cxnLst/>
              <a:rect l="l" t="t" r="r" b="b"/>
              <a:pathLst>
                <a:path w="3618865" h="0">
                  <a:moveTo>
                    <a:pt x="0" y="0"/>
                  </a:moveTo>
                  <a:lnTo>
                    <a:pt x="3050557" y="0"/>
                  </a:lnTo>
                </a:path>
                <a:path w="3618865" h="0">
                  <a:moveTo>
                    <a:pt x="3254610" y="0"/>
                  </a:moveTo>
                  <a:lnTo>
                    <a:pt x="3618548" y="0"/>
                  </a:lnTo>
                </a:path>
              </a:pathLst>
            </a:custGeom>
            <a:ln w="51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63351" y="1309793"/>
              <a:ext cx="3618865" cy="508000"/>
            </a:xfrm>
            <a:custGeom>
              <a:avLst/>
              <a:gdLst/>
              <a:ahLst/>
              <a:cxnLst/>
              <a:rect l="l" t="t" r="r" b="b"/>
              <a:pathLst>
                <a:path w="3618865" h="508000">
                  <a:moveTo>
                    <a:pt x="0" y="507859"/>
                  </a:moveTo>
                  <a:lnTo>
                    <a:pt x="3618548" y="507859"/>
                  </a:lnTo>
                </a:path>
                <a:path w="3618865" h="508000">
                  <a:moveTo>
                    <a:pt x="0" y="253929"/>
                  </a:moveTo>
                  <a:lnTo>
                    <a:pt x="3618548" y="253929"/>
                  </a:lnTo>
                </a:path>
                <a:path w="3618865" h="508000">
                  <a:moveTo>
                    <a:pt x="0" y="0"/>
                  </a:moveTo>
                  <a:lnTo>
                    <a:pt x="3618548" y="0"/>
                  </a:lnTo>
                </a:path>
              </a:pathLst>
            </a:custGeom>
            <a:ln w="599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63351" y="1309814"/>
              <a:ext cx="3618865" cy="1518920"/>
            </a:xfrm>
            <a:custGeom>
              <a:avLst/>
              <a:gdLst/>
              <a:ahLst/>
              <a:cxnLst/>
              <a:rect l="l" t="t" r="r" b="b"/>
              <a:pathLst>
                <a:path w="3618865" h="1518920">
                  <a:moveTo>
                    <a:pt x="0" y="1518395"/>
                  </a:moveTo>
                  <a:lnTo>
                    <a:pt x="3618530" y="1518396"/>
                  </a:lnTo>
                  <a:lnTo>
                    <a:pt x="3618530" y="0"/>
                  </a:lnTo>
                  <a:lnTo>
                    <a:pt x="0" y="0"/>
                  </a:lnTo>
                  <a:lnTo>
                    <a:pt x="0" y="1518395"/>
                  </a:lnTo>
                  <a:close/>
                </a:path>
              </a:pathLst>
            </a:custGeom>
            <a:ln w="542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223162" y="2006841"/>
              <a:ext cx="3094990" cy="632460"/>
            </a:xfrm>
            <a:custGeom>
              <a:avLst/>
              <a:gdLst/>
              <a:ahLst/>
              <a:cxnLst/>
              <a:rect l="l" t="t" r="r" b="b"/>
              <a:pathLst>
                <a:path w="3094990" h="632460">
                  <a:moveTo>
                    <a:pt x="204050" y="72555"/>
                  </a:moveTo>
                  <a:lnTo>
                    <a:pt x="0" y="72555"/>
                  </a:lnTo>
                  <a:lnTo>
                    <a:pt x="0" y="316115"/>
                  </a:lnTo>
                  <a:lnTo>
                    <a:pt x="204050" y="316115"/>
                  </a:lnTo>
                  <a:lnTo>
                    <a:pt x="204050" y="72555"/>
                  </a:lnTo>
                  <a:close/>
                </a:path>
                <a:path w="3094990" h="632460">
                  <a:moveTo>
                    <a:pt x="925029" y="316115"/>
                  </a:moveTo>
                  <a:lnTo>
                    <a:pt x="720979" y="316115"/>
                  </a:lnTo>
                  <a:lnTo>
                    <a:pt x="720979" y="606310"/>
                  </a:lnTo>
                  <a:lnTo>
                    <a:pt x="925029" y="606310"/>
                  </a:lnTo>
                  <a:lnTo>
                    <a:pt x="925029" y="316115"/>
                  </a:lnTo>
                  <a:close/>
                </a:path>
                <a:path w="3094990" h="632460">
                  <a:moveTo>
                    <a:pt x="1652816" y="259118"/>
                  </a:moveTo>
                  <a:lnTo>
                    <a:pt x="1441970" y="259118"/>
                  </a:lnTo>
                  <a:lnTo>
                    <a:pt x="1441970" y="316115"/>
                  </a:lnTo>
                  <a:lnTo>
                    <a:pt x="1652816" y="316115"/>
                  </a:lnTo>
                  <a:lnTo>
                    <a:pt x="1652816" y="259118"/>
                  </a:lnTo>
                  <a:close/>
                </a:path>
                <a:path w="3094990" h="632460">
                  <a:moveTo>
                    <a:pt x="2373807" y="316115"/>
                  </a:moveTo>
                  <a:lnTo>
                    <a:pt x="2162949" y="316115"/>
                  </a:lnTo>
                  <a:lnTo>
                    <a:pt x="2162949" y="632218"/>
                  </a:lnTo>
                  <a:lnTo>
                    <a:pt x="2373807" y="632218"/>
                  </a:lnTo>
                  <a:lnTo>
                    <a:pt x="2373807" y="316115"/>
                  </a:lnTo>
                  <a:close/>
                </a:path>
                <a:path w="3094990" h="632460">
                  <a:moveTo>
                    <a:pt x="3094786" y="0"/>
                  </a:moveTo>
                  <a:lnTo>
                    <a:pt x="2890736" y="0"/>
                  </a:lnTo>
                  <a:lnTo>
                    <a:pt x="2890736" y="316115"/>
                  </a:lnTo>
                  <a:lnTo>
                    <a:pt x="3094786" y="316115"/>
                  </a:lnTo>
                  <a:lnTo>
                    <a:pt x="30947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27213" y="1602625"/>
              <a:ext cx="3094990" cy="1124585"/>
            </a:xfrm>
            <a:custGeom>
              <a:avLst/>
              <a:gdLst/>
              <a:ahLst/>
              <a:cxnLst/>
              <a:rect l="l" t="t" r="r" b="b"/>
              <a:pathLst>
                <a:path w="3094990" h="1124585">
                  <a:moveTo>
                    <a:pt x="204050" y="0"/>
                  </a:moveTo>
                  <a:lnTo>
                    <a:pt x="0" y="0"/>
                  </a:lnTo>
                  <a:lnTo>
                    <a:pt x="0" y="720331"/>
                  </a:lnTo>
                  <a:lnTo>
                    <a:pt x="204050" y="720331"/>
                  </a:lnTo>
                  <a:lnTo>
                    <a:pt x="204050" y="0"/>
                  </a:lnTo>
                  <a:close/>
                </a:path>
                <a:path w="3094990" h="1124585">
                  <a:moveTo>
                    <a:pt x="931837" y="720331"/>
                  </a:moveTo>
                  <a:lnTo>
                    <a:pt x="720979" y="720331"/>
                  </a:lnTo>
                  <a:lnTo>
                    <a:pt x="720979" y="1020889"/>
                  </a:lnTo>
                  <a:lnTo>
                    <a:pt x="931837" y="1020889"/>
                  </a:lnTo>
                  <a:lnTo>
                    <a:pt x="931837" y="720331"/>
                  </a:lnTo>
                  <a:close/>
                </a:path>
                <a:path w="3094990" h="1124585">
                  <a:moveTo>
                    <a:pt x="1652828" y="720331"/>
                  </a:moveTo>
                  <a:lnTo>
                    <a:pt x="1448765" y="720331"/>
                  </a:lnTo>
                  <a:lnTo>
                    <a:pt x="1448765" y="1124534"/>
                  </a:lnTo>
                  <a:lnTo>
                    <a:pt x="1652828" y="1124534"/>
                  </a:lnTo>
                  <a:lnTo>
                    <a:pt x="1652828" y="720331"/>
                  </a:lnTo>
                  <a:close/>
                </a:path>
                <a:path w="3094990" h="1124585">
                  <a:moveTo>
                    <a:pt x="2373807" y="720331"/>
                  </a:moveTo>
                  <a:lnTo>
                    <a:pt x="2169757" y="720331"/>
                  </a:lnTo>
                  <a:lnTo>
                    <a:pt x="2169757" y="1000163"/>
                  </a:lnTo>
                  <a:lnTo>
                    <a:pt x="2373807" y="1000163"/>
                  </a:lnTo>
                  <a:lnTo>
                    <a:pt x="2373807" y="720331"/>
                  </a:lnTo>
                  <a:close/>
                </a:path>
                <a:path w="3094990" h="1124585">
                  <a:moveTo>
                    <a:pt x="3094799" y="25920"/>
                  </a:moveTo>
                  <a:lnTo>
                    <a:pt x="2890736" y="25920"/>
                  </a:lnTo>
                  <a:lnTo>
                    <a:pt x="2890736" y="720331"/>
                  </a:lnTo>
                  <a:lnTo>
                    <a:pt x="3094799" y="720331"/>
                  </a:lnTo>
                  <a:lnTo>
                    <a:pt x="3094799" y="259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63351" y="2325512"/>
              <a:ext cx="3618865" cy="26034"/>
            </a:xfrm>
            <a:custGeom>
              <a:avLst/>
              <a:gdLst/>
              <a:ahLst/>
              <a:cxnLst/>
              <a:rect l="l" t="t" r="r" b="b"/>
              <a:pathLst>
                <a:path w="3618865" h="26035">
                  <a:moveTo>
                    <a:pt x="0" y="0"/>
                  </a:moveTo>
                  <a:lnTo>
                    <a:pt x="3618548" y="0"/>
                  </a:lnTo>
                </a:path>
                <a:path w="3618865" h="26035">
                  <a:moveTo>
                    <a:pt x="0" y="0"/>
                  </a:moveTo>
                  <a:lnTo>
                    <a:pt x="0" y="25911"/>
                  </a:lnTo>
                </a:path>
                <a:path w="3618865" h="26035">
                  <a:moveTo>
                    <a:pt x="727805" y="0"/>
                  </a:moveTo>
                  <a:lnTo>
                    <a:pt x="727805" y="25911"/>
                  </a:lnTo>
                </a:path>
                <a:path w="3618865" h="26035">
                  <a:moveTo>
                    <a:pt x="1448790" y="0"/>
                  </a:moveTo>
                  <a:lnTo>
                    <a:pt x="1448790" y="25911"/>
                  </a:lnTo>
                </a:path>
                <a:path w="3618865" h="26035">
                  <a:moveTo>
                    <a:pt x="2169776" y="0"/>
                  </a:moveTo>
                  <a:lnTo>
                    <a:pt x="2169776" y="25911"/>
                  </a:lnTo>
                </a:path>
                <a:path w="3618865" h="26035">
                  <a:moveTo>
                    <a:pt x="2890761" y="0"/>
                  </a:moveTo>
                  <a:lnTo>
                    <a:pt x="2890761" y="25911"/>
                  </a:lnTo>
                </a:path>
                <a:path w="3618865" h="26035">
                  <a:moveTo>
                    <a:pt x="3618548" y="0"/>
                  </a:moveTo>
                  <a:lnTo>
                    <a:pt x="3618548" y="25911"/>
                  </a:lnTo>
                </a:path>
              </a:pathLst>
            </a:custGeom>
            <a:ln w="5991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30664" y="1625910"/>
              <a:ext cx="2891155" cy="632460"/>
            </a:xfrm>
            <a:custGeom>
              <a:avLst/>
              <a:gdLst/>
              <a:ahLst/>
              <a:cxnLst/>
              <a:rect l="l" t="t" r="r" b="b"/>
              <a:pathLst>
                <a:path w="2891154" h="632460">
                  <a:moveTo>
                    <a:pt x="0" y="0"/>
                  </a:moveTo>
                  <a:lnTo>
                    <a:pt x="720985" y="228018"/>
                  </a:lnTo>
                  <a:lnTo>
                    <a:pt x="1441970" y="414579"/>
                  </a:lnTo>
                  <a:lnTo>
                    <a:pt x="2162956" y="632233"/>
                  </a:lnTo>
                  <a:lnTo>
                    <a:pt x="2890743" y="217654"/>
                  </a:lnTo>
                </a:path>
              </a:pathLst>
            </a:custGeom>
            <a:ln w="1576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4778663" y="2752577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11,200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4778663" y="2447861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11,600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4778663" y="2142835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12,000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778663" y="1838292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12,400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778663" y="1533576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12,800</a:t>
            </a:r>
            <a:endParaRPr sz="75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4778663" y="1228480"/>
            <a:ext cx="41719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13,200</a:t>
            </a:r>
            <a:endParaRPr sz="7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15706" y="2752577"/>
            <a:ext cx="25654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6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180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7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15706" y="2498647"/>
            <a:ext cx="25654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6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750" spc="180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758104" y="2244406"/>
            <a:ext cx="205104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758104" y="1990649"/>
            <a:ext cx="205104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2%</a:t>
            </a:r>
            <a:endParaRPr sz="75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58104" y="1736720"/>
            <a:ext cx="205104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7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58104" y="1482790"/>
            <a:ext cx="205104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6%</a:t>
            </a:r>
            <a:endParaRPr sz="75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758104" y="1228480"/>
            <a:ext cx="205104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8%</a:t>
            </a:r>
            <a:endParaRPr sz="75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271590" y="2868141"/>
            <a:ext cx="30861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2021</a:t>
            </a:r>
            <a:endParaRPr sz="75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995115" y="2868141"/>
            <a:ext cx="30924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endParaRPr sz="7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718821" y="2868141"/>
            <a:ext cx="30861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endParaRPr sz="75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3403531" y="2868141"/>
            <a:ext cx="39116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75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4127237" y="2868141"/>
            <a:ext cx="38989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35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75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199893" y="1953746"/>
            <a:ext cx="170180" cy="23241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000" spc="-85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1672081" y="1074036"/>
            <a:ext cx="170180" cy="46990"/>
          </a:xfrm>
          <a:custGeom>
            <a:avLst/>
            <a:gdLst/>
            <a:ahLst/>
            <a:cxnLst/>
            <a:rect l="l" t="t" r="r" b="b"/>
            <a:pathLst>
              <a:path w="170180" h="46990">
                <a:moveTo>
                  <a:pt x="170043" y="0"/>
                </a:moveTo>
                <a:lnTo>
                  <a:pt x="0" y="0"/>
                </a:lnTo>
                <a:lnTo>
                  <a:pt x="0" y="46640"/>
                </a:lnTo>
                <a:lnTo>
                  <a:pt x="170043" y="46640"/>
                </a:lnTo>
                <a:lnTo>
                  <a:pt x="17004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1849104" y="1014316"/>
            <a:ext cx="37655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95" name="object 95" descr=""/>
          <p:cNvSpPr/>
          <p:nvPr/>
        </p:nvSpPr>
        <p:spPr>
          <a:xfrm>
            <a:off x="2359057" y="1074036"/>
            <a:ext cx="170180" cy="46990"/>
          </a:xfrm>
          <a:custGeom>
            <a:avLst/>
            <a:gdLst/>
            <a:ahLst/>
            <a:cxnLst/>
            <a:rect l="l" t="t" r="r" b="b"/>
            <a:pathLst>
              <a:path w="170180" h="46990">
                <a:moveTo>
                  <a:pt x="170043" y="0"/>
                </a:moveTo>
                <a:lnTo>
                  <a:pt x="0" y="0"/>
                </a:lnTo>
                <a:lnTo>
                  <a:pt x="0" y="46640"/>
                </a:lnTo>
                <a:lnTo>
                  <a:pt x="170043" y="46640"/>
                </a:lnTo>
                <a:lnTo>
                  <a:pt x="17004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 txBox="1"/>
          <p:nvPr/>
        </p:nvSpPr>
        <p:spPr>
          <a:xfrm>
            <a:off x="2536534" y="1014316"/>
            <a:ext cx="58039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5" b="1">
                <a:solidFill>
                  <a:srgbClr val="093154"/>
                </a:solidFill>
                <a:latin typeface="Arial"/>
                <a:cs typeface="Arial"/>
              </a:rPr>
              <a:t>Ex-</a:t>
            </a: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750">
              <a:latin typeface="Arial"/>
              <a:cs typeface="Arial"/>
            </a:endParaRPr>
          </a:p>
        </p:txBody>
      </p:sp>
      <p:sp>
        <p:nvSpPr>
          <p:cNvPr id="97" name="object 97" descr=""/>
          <p:cNvSpPr/>
          <p:nvPr/>
        </p:nvSpPr>
        <p:spPr>
          <a:xfrm>
            <a:off x="3239929" y="10973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45" y="0"/>
                </a:lnTo>
              </a:path>
            </a:pathLst>
          </a:custGeom>
          <a:ln w="15546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 txBox="1"/>
          <p:nvPr/>
        </p:nvSpPr>
        <p:spPr>
          <a:xfrm>
            <a:off x="3421669" y="1014316"/>
            <a:ext cx="796290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20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r>
              <a:rPr dirty="0" sz="750" spc="60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750" spc="110" b="1">
                <a:solidFill>
                  <a:srgbClr val="093154"/>
                </a:solidFill>
                <a:latin typeface="Arial"/>
                <a:cs typeface="Arial"/>
              </a:rPr>
              <a:t>(LHS)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6920268" y="4152893"/>
            <a:ext cx="3655060" cy="1571625"/>
            <a:chOff x="6920268" y="4152893"/>
            <a:chExt cx="3655060" cy="1571625"/>
          </a:xfrm>
        </p:grpSpPr>
        <p:pic>
          <p:nvPicPr>
            <p:cNvPr id="100" name="object 10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7961" y="4847454"/>
              <a:ext cx="1019951" cy="190080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6923809" y="5721229"/>
              <a:ext cx="3648075" cy="0"/>
            </a:xfrm>
            <a:custGeom>
              <a:avLst/>
              <a:gdLst/>
              <a:ahLst/>
              <a:cxnLst/>
              <a:rect l="l" t="t" r="r" b="b"/>
              <a:pathLst>
                <a:path w="3648075" h="0">
                  <a:moveTo>
                    <a:pt x="0" y="0"/>
                  </a:moveTo>
                  <a:lnTo>
                    <a:pt x="3647763" y="0"/>
                  </a:lnTo>
                </a:path>
              </a:pathLst>
            </a:custGeom>
            <a:ln w="559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923809" y="5408154"/>
              <a:ext cx="3648075" cy="0"/>
            </a:xfrm>
            <a:custGeom>
              <a:avLst/>
              <a:gdLst/>
              <a:ahLst/>
              <a:cxnLst/>
              <a:rect l="l" t="t" r="r" b="b"/>
              <a:pathLst>
                <a:path w="3648075" h="0">
                  <a:moveTo>
                    <a:pt x="0" y="0"/>
                  </a:moveTo>
                  <a:lnTo>
                    <a:pt x="888887" y="0"/>
                  </a:lnTo>
                </a:path>
                <a:path w="3648075" h="0">
                  <a:moveTo>
                    <a:pt x="1094295" y="0"/>
                  </a:moveTo>
                  <a:lnTo>
                    <a:pt x="3647763" y="0"/>
                  </a:lnTo>
                </a:path>
              </a:pathLst>
            </a:custGeom>
            <a:ln w="559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923809" y="4782006"/>
              <a:ext cx="3648075" cy="0"/>
            </a:xfrm>
            <a:custGeom>
              <a:avLst/>
              <a:gdLst/>
              <a:ahLst/>
              <a:cxnLst/>
              <a:rect l="l" t="t" r="r" b="b"/>
              <a:pathLst>
                <a:path w="3648075" h="0">
                  <a:moveTo>
                    <a:pt x="0" y="0"/>
                  </a:moveTo>
                  <a:lnTo>
                    <a:pt x="1618436" y="0"/>
                  </a:lnTo>
                </a:path>
                <a:path w="3648075" h="0">
                  <a:moveTo>
                    <a:pt x="1823844" y="0"/>
                  </a:moveTo>
                  <a:lnTo>
                    <a:pt x="3647763" y="0"/>
                  </a:lnTo>
                </a:path>
              </a:pathLst>
            </a:custGeom>
            <a:ln w="559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923809" y="4155858"/>
              <a:ext cx="3648075" cy="313690"/>
            </a:xfrm>
            <a:custGeom>
              <a:avLst/>
              <a:gdLst/>
              <a:ahLst/>
              <a:cxnLst/>
              <a:rect l="l" t="t" r="r" b="b"/>
              <a:pathLst>
                <a:path w="3648075" h="313689">
                  <a:moveTo>
                    <a:pt x="0" y="313074"/>
                  </a:moveTo>
                  <a:lnTo>
                    <a:pt x="3647763" y="313074"/>
                  </a:lnTo>
                </a:path>
                <a:path w="3648075" h="313689">
                  <a:moveTo>
                    <a:pt x="0" y="0"/>
                  </a:moveTo>
                  <a:lnTo>
                    <a:pt x="3647763" y="0"/>
                  </a:lnTo>
                </a:path>
              </a:pathLst>
            </a:custGeom>
            <a:ln w="633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923809" y="4155858"/>
              <a:ext cx="3648075" cy="1565910"/>
            </a:xfrm>
            <a:custGeom>
              <a:avLst/>
              <a:gdLst/>
              <a:ahLst/>
              <a:cxnLst/>
              <a:rect l="l" t="t" r="r" b="b"/>
              <a:pathLst>
                <a:path w="3648075" h="1565910">
                  <a:moveTo>
                    <a:pt x="0" y="1565370"/>
                  </a:moveTo>
                  <a:lnTo>
                    <a:pt x="3647744" y="1565370"/>
                  </a:lnTo>
                  <a:lnTo>
                    <a:pt x="3647744" y="0"/>
                  </a:lnTo>
                  <a:lnTo>
                    <a:pt x="0" y="0"/>
                  </a:lnTo>
                  <a:lnTo>
                    <a:pt x="0" y="1565370"/>
                  </a:lnTo>
                  <a:close/>
                </a:path>
              </a:pathLst>
            </a:custGeom>
            <a:ln w="582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083145" y="4538852"/>
              <a:ext cx="3124200" cy="944880"/>
            </a:xfrm>
            <a:custGeom>
              <a:avLst/>
              <a:gdLst/>
              <a:ahLst/>
              <a:cxnLst/>
              <a:rect l="l" t="t" r="r" b="b"/>
              <a:pathLst>
                <a:path w="3124200" h="944879">
                  <a:moveTo>
                    <a:pt x="205409" y="419303"/>
                  </a:moveTo>
                  <a:lnTo>
                    <a:pt x="0" y="419303"/>
                  </a:lnTo>
                  <a:lnTo>
                    <a:pt x="0" y="559066"/>
                  </a:lnTo>
                  <a:lnTo>
                    <a:pt x="205409" y="559066"/>
                  </a:lnTo>
                  <a:lnTo>
                    <a:pt x="205409" y="419303"/>
                  </a:lnTo>
                  <a:close/>
                </a:path>
                <a:path w="3124200" h="944879">
                  <a:moveTo>
                    <a:pt x="934948" y="559066"/>
                  </a:moveTo>
                  <a:lnTo>
                    <a:pt x="729551" y="559066"/>
                  </a:lnTo>
                  <a:lnTo>
                    <a:pt x="729551" y="944778"/>
                  </a:lnTo>
                  <a:lnTo>
                    <a:pt x="934948" y="944778"/>
                  </a:lnTo>
                  <a:lnTo>
                    <a:pt x="934948" y="559066"/>
                  </a:lnTo>
                  <a:close/>
                </a:path>
                <a:path w="3124200" h="944879">
                  <a:moveTo>
                    <a:pt x="1664500" y="0"/>
                  </a:moveTo>
                  <a:lnTo>
                    <a:pt x="1459090" y="0"/>
                  </a:lnTo>
                  <a:lnTo>
                    <a:pt x="1459090" y="559066"/>
                  </a:lnTo>
                  <a:lnTo>
                    <a:pt x="1664500" y="559066"/>
                  </a:lnTo>
                  <a:lnTo>
                    <a:pt x="1664500" y="0"/>
                  </a:lnTo>
                  <a:close/>
                </a:path>
                <a:path w="3124200" h="944879">
                  <a:moveTo>
                    <a:pt x="2394051" y="519938"/>
                  </a:moveTo>
                  <a:lnTo>
                    <a:pt x="2188641" y="519938"/>
                  </a:lnTo>
                  <a:lnTo>
                    <a:pt x="2188641" y="559066"/>
                  </a:lnTo>
                  <a:lnTo>
                    <a:pt x="2394051" y="559066"/>
                  </a:lnTo>
                  <a:lnTo>
                    <a:pt x="2394051" y="519938"/>
                  </a:lnTo>
                  <a:close/>
                </a:path>
                <a:path w="3124200" h="944879">
                  <a:moveTo>
                    <a:pt x="3123603" y="408114"/>
                  </a:moveTo>
                  <a:lnTo>
                    <a:pt x="2911106" y="408114"/>
                  </a:lnTo>
                  <a:lnTo>
                    <a:pt x="2911106" y="559066"/>
                  </a:lnTo>
                  <a:lnTo>
                    <a:pt x="3123603" y="559066"/>
                  </a:lnTo>
                  <a:lnTo>
                    <a:pt x="3123603" y="40811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288555" y="4387913"/>
              <a:ext cx="3124200" cy="1056640"/>
            </a:xfrm>
            <a:custGeom>
              <a:avLst/>
              <a:gdLst/>
              <a:ahLst/>
              <a:cxnLst/>
              <a:rect l="l" t="t" r="r" b="b"/>
              <a:pathLst>
                <a:path w="3124200" h="1056639">
                  <a:moveTo>
                    <a:pt x="212483" y="0"/>
                  </a:moveTo>
                  <a:lnTo>
                    <a:pt x="0" y="0"/>
                  </a:lnTo>
                  <a:lnTo>
                    <a:pt x="0" y="710006"/>
                  </a:lnTo>
                  <a:lnTo>
                    <a:pt x="212483" y="710006"/>
                  </a:lnTo>
                  <a:lnTo>
                    <a:pt x="212483" y="0"/>
                  </a:lnTo>
                  <a:close/>
                </a:path>
                <a:path w="3124200" h="1056639">
                  <a:moveTo>
                    <a:pt x="942035" y="710006"/>
                  </a:moveTo>
                  <a:lnTo>
                    <a:pt x="729538" y="710006"/>
                  </a:lnTo>
                  <a:lnTo>
                    <a:pt x="729538" y="989533"/>
                  </a:lnTo>
                  <a:lnTo>
                    <a:pt x="942035" y="989533"/>
                  </a:lnTo>
                  <a:lnTo>
                    <a:pt x="942035" y="710006"/>
                  </a:lnTo>
                  <a:close/>
                </a:path>
                <a:path w="3124200" h="1056639">
                  <a:moveTo>
                    <a:pt x="1664500" y="710006"/>
                  </a:moveTo>
                  <a:lnTo>
                    <a:pt x="1459090" y="710006"/>
                  </a:lnTo>
                  <a:lnTo>
                    <a:pt x="1459090" y="1056589"/>
                  </a:lnTo>
                  <a:lnTo>
                    <a:pt x="1664500" y="1056589"/>
                  </a:lnTo>
                  <a:lnTo>
                    <a:pt x="1664500" y="710006"/>
                  </a:lnTo>
                  <a:close/>
                </a:path>
                <a:path w="3124200" h="1056639">
                  <a:moveTo>
                    <a:pt x="2394051" y="654100"/>
                  </a:moveTo>
                  <a:lnTo>
                    <a:pt x="2188641" y="654100"/>
                  </a:lnTo>
                  <a:lnTo>
                    <a:pt x="2188641" y="710006"/>
                  </a:lnTo>
                  <a:lnTo>
                    <a:pt x="2394051" y="710006"/>
                  </a:lnTo>
                  <a:lnTo>
                    <a:pt x="2394051" y="654100"/>
                  </a:lnTo>
                  <a:close/>
                </a:path>
                <a:path w="3124200" h="1056639">
                  <a:moveTo>
                    <a:pt x="3123603" y="436067"/>
                  </a:moveTo>
                  <a:lnTo>
                    <a:pt x="2918193" y="436067"/>
                  </a:lnTo>
                  <a:lnTo>
                    <a:pt x="2918193" y="710006"/>
                  </a:lnTo>
                  <a:lnTo>
                    <a:pt x="3123603" y="710006"/>
                  </a:lnTo>
                  <a:lnTo>
                    <a:pt x="3123603" y="43606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923809" y="5095080"/>
              <a:ext cx="3648075" cy="33655"/>
            </a:xfrm>
            <a:custGeom>
              <a:avLst/>
              <a:gdLst/>
              <a:ahLst/>
              <a:cxnLst/>
              <a:rect l="l" t="t" r="r" b="b"/>
              <a:pathLst>
                <a:path w="3648075" h="33654">
                  <a:moveTo>
                    <a:pt x="0" y="0"/>
                  </a:moveTo>
                  <a:lnTo>
                    <a:pt x="3647763" y="0"/>
                  </a:lnTo>
                </a:path>
                <a:path w="3648075" h="33654">
                  <a:moveTo>
                    <a:pt x="0" y="0"/>
                  </a:moveTo>
                  <a:lnTo>
                    <a:pt x="0" y="33543"/>
                  </a:lnTo>
                </a:path>
                <a:path w="3648075" h="33654">
                  <a:moveTo>
                    <a:pt x="729567" y="0"/>
                  </a:moveTo>
                  <a:lnTo>
                    <a:pt x="729567" y="33543"/>
                  </a:lnTo>
                </a:path>
                <a:path w="3648075" h="33654">
                  <a:moveTo>
                    <a:pt x="1459116" y="0"/>
                  </a:moveTo>
                  <a:lnTo>
                    <a:pt x="1459116" y="33543"/>
                  </a:lnTo>
                </a:path>
                <a:path w="3648075" h="33654">
                  <a:moveTo>
                    <a:pt x="2188665" y="0"/>
                  </a:moveTo>
                  <a:lnTo>
                    <a:pt x="2188665" y="33543"/>
                  </a:lnTo>
                </a:path>
                <a:path w="3648075" h="33654">
                  <a:moveTo>
                    <a:pt x="2918214" y="0"/>
                  </a:moveTo>
                  <a:lnTo>
                    <a:pt x="2918214" y="33543"/>
                  </a:lnTo>
                </a:path>
                <a:path w="3648075" h="33654">
                  <a:moveTo>
                    <a:pt x="3647763" y="0"/>
                  </a:moveTo>
                  <a:lnTo>
                    <a:pt x="3647763" y="33543"/>
                  </a:lnTo>
                </a:path>
              </a:pathLst>
            </a:custGeom>
            <a:ln w="6336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292144" y="4480114"/>
              <a:ext cx="2911475" cy="593090"/>
            </a:xfrm>
            <a:custGeom>
              <a:avLst/>
              <a:gdLst/>
              <a:ahLst/>
              <a:cxnLst/>
              <a:rect l="l" t="t" r="r" b="b"/>
              <a:pathLst>
                <a:path w="2911475" h="593089">
                  <a:moveTo>
                    <a:pt x="0" y="11181"/>
                  </a:moveTo>
                  <a:lnTo>
                    <a:pt x="729549" y="592604"/>
                  </a:lnTo>
                  <a:lnTo>
                    <a:pt x="1459097" y="441657"/>
                  </a:lnTo>
                  <a:lnTo>
                    <a:pt x="2181563" y="363389"/>
                  </a:lnTo>
                  <a:lnTo>
                    <a:pt x="2911112" y="0"/>
                  </a:lnTo>
                </a:path>
              </a:pathLst>
            </a:custGeom>
            <a:ln w="1694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10673051" y="5639332"/>
            <a:ext cx="43307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12,800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0673051" y="5247229"/>
            <a:ext cx="43307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13,200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10673051" y="4854768"/>
            <a:ext cx="43307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13,600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0673050" y="4462121"/>
            <a:ext cx="43307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14,000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0673050" y="4070070"/>
            <a:ext cx="43307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14,400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6562551" y="5639332"/>
            <a:ext cx="266065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6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800" spc="165" b="1">
                <a:solidFill>
                  <a:srgbClr val="093154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6562551" y="5325698"/>
            <a:ext cx="266065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6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800" spc="165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6606701" y="5011492"/>
            <a:ext cx="21209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125" b="1">
                <a:solidFill>
                  <a:srgbClr val="093154"/>
                </a:solidFill>
                <a:latin typeface="Arial"/>
                <a:cs typeface="Arial"/>
              </a:rPr>
              <a:t>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6606701" y="4697858"/>
            <a:ext cx="21209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20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6606701" y="4383704"/>
            <a:ext cx="21209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125" b="1">
                <a:solidFill>
                  <a:srgbClr val="093154"/>
                </a:solidFill>
                <a:latin typeface="Arial"/>
                <a:cs typeface="Arial"/>
              </a:rPr>
              <a:t>8%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6533038" y="4070070"/>
            <a:ext cx="294005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35" b="1">
                <a:solidFill>
                  <a:srgbClr val="093154"/>
                </a:solidFill>
                <a:latin typeface="Arial"/>
                <a:cs typeface="Arial"/>
              </a:rPr>
              <a:t>12%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7129380" y="5764189"/>
            <a:ext cx="3282315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680" algn="l"/>
                <a:tab pos="1471295" algn="l"/>
                <a:tab pos="2160270" algn="l"/>
                <a:tab pos="2889885" algn="l"/>
              </a:tabLst>
            </a:pP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2021</a:t>
            </a:r>
            <a:r>
              <a:rPr dirty="0" sz="8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r>
              <a:rPr dirty="0" sz="8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800" spc="105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r>
              <a:rPr dirty="0" sz="8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800" spc="114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r>
              <a:rPr dirty="0" sz="8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800" spc="114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11112196" y="4815508"/>
            <a:ext cx="175895" cy="24892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50" spc="-85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7493962" y="3918295"/>
            <a:ext cx="184785" cy="50800"/>
          </a:xfrm>
          <a:custGeom>
            <a:avLst/>
            <a:gdLst/>
            <a:ahLst/>
            <a:cxnLst/>
            <a:rect l="l" t="t" r="r" b="b"/>
            <a:pathLst>
              <a:path w="184784" h="50800">
                <a:moveTo>
                  <a:pt x="184157" y="0"/>
                </a:moveTo>
                <a:lnTo>
                  <a:pt x="0" y="0"/>
                </a:lnTo>
                <a:lnTo>
                  <a:pt x="0" y="50315"/>
                </a:lnTo>
                <a:lnTo>
                  <a:pt x="184157" y="50315"/>
                </a:lnTo>
                <a:lnTo>
                  <a:pt x="184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7680908" y="3854795"/>
            <a:ext cx="39116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14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8209345" y="3918295"/>
            <a:ext cx="184785" cy="50800"/>
          </a:xfrm>
          <a:custGeom>
            <a:avLst/>
            <a:gdLst/>
            <a:ahLst/>
            <a:cxnLst/>
            <a:rect l="l" t="t" r="r" b="b"/>
            <a:pathLst>
              <a:path w="184784" h="50800">
                <a:moveTo>
                  <a:pt x="184157" y="0"/>
                </a:moveTo>
                <a:lnTo>
                  <a:pt x="0" y="0"/>
                </a:lnTo>
                <a:lnTo>
                  <a:pt x="0" y="50315"/>
                </a:lnTo>
                <a:lnTo>
                  <a:pt x="184157" y="50315"/>
                </a:lnTo>
                <a:lnTo>
                  <a:pt x="18415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8396858" y="3854795"/>
            <a:ext cx="60325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14" b="1">
                <a:solidFill>
                  <a:srgbClr val="093154"/>
                </a:solidFill>
                <a:latin typeface="Arial"/>
                <a:cs typeface="Arial"/>
              </a:rPr>
              <a:t>Ex-</a:t>
            </a:r>
            <a:r>
              <a:rPr dirty="0" sz="800" spc="125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127" descr=""/>
          <p:cNvSpPr/>
          <p:nvPr/>
        </p:nvSpPr>
        <p:spPr>
          <a:xfrm>
            <a:off x="9126641" y="394341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157" y="0"/>
                </a:lnTo>
              </a:path>
            </a:pathLst>
          </a:custGeom>
          <a:ln w="16771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9318592" y="3854795"/>
            <a:ext cx="83058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120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r>
              <a:rPr dirty="0" sz="800" spc="6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800" spc="110" b="1">
                <a:solidFill>
                  <a:srgbClr val="093154"/>
                </a:solidFill>
                <a:latin typeface="Arial"/>
                <a:cs typeface="Arial"/>
              </a:rPr>
              <a:t>(LHS)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11204" cy="3169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4729" y="3161327"/>
            <a:ext cx="1091320" cy="39088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988623" y="4958175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 h="0">
                <a:moveTo>
                  <a:pt x="0" y="0"/>
                </a:moveTo>
                <a:lnTo>
                  <a:pt x="3903007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988623" y="4314363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 h="0">
                <a:moveTo>
                  <a:pt x="0" y="0"/>
                </a:moveTo>
                <a:lnTo>
                  <a:pt x="951085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59489" y="4314363"/>
            <a:ext cx="2732405" cy="0"/>
          </a:xfrm>
          <a:custGeom>
            <a:avLst/>
            <a:gdLst/>
            <a:ahLst/>
            <a:cxnLst/>
            <a:rect l="l" t="t" r="r" b="b"/>
            <a:pathLst>
              <a:path w="2732404" h="0">
                <a:moveTo>
                  <a:pt x="0" y="0"/>
                </a:moveTo>
                <a:lnTo>
                  <a:pt x="2732141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988623" y="3026740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 h="0">
                <a:moveTo>
                  <a:pt x="0" y="0"/>
                </a:moveTo>
                <a:lnTo>
                  <a:pt x="1731683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940086" y="3026740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 h="0">
                <a:moveTo>
                  <a:pt x="0" y="0"/>
                </a:moveTo>
                <a:lnTo>
                  <a:pt x="1951544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988623" y="2382928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 h="0">
                <a:moveTo>
                  <a:pt x="0" y="0"/>
                </a:moveTo>
                <a:lnTo>
                  <a:pt x="3903007" y="0"/>
                </a:lnTo>
              </a:path>
            </a:pathLst>
          </a:custGeom>
          <a:ln w="11496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6983321" y="1733368"/>
            <a:ext cx="3914140" cy="3230245"/>
            <a:chOff x="6983321" y="1733368"/>
            <a:chExt cx="3914140" cy="3230245"/>
          </a:xfrm>
        </p:grpSpPr>
        <p:sp>
          <p:nvSpPr>
            <p:cNvPr id="12" name="object 12" descr=""/>
            <p:cNvSpPr/>
            <p:nvPr/>
          </p:nvSpPr>
          <p:spPr>
            <a:xfrm>
              <a:off x="6988623" y="1739116"/>
              <a:ext cx="3903345" cy="0"/>
            </a:xfrm>
            <a:custGeom>
              <a:avLst/>
              <a:gdLst/>
              <a:ahLst/>
              <a:cxnLst/>
              <a:rect l="l" t="t" r="r" b="b"/>
              <a:pathLst>
                <a:path w="3903345" h="0">
                  <a:moveTo>
                    <a:pt x="0" y="0"/>
                  </a:moveTo>
                  <a:lnTo>
                    <a:pt x="3903007" y="0"/>
                  </a:lnTo>
                </a:path>
              </a:pathLst>
            </a:custGeom>
            <a:ln w="114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988623" y="1739116"/>
              <a:ext cx="3903345" cy="3219450"/>
            </a:xfrm>
            <a:custGeom>
              <a:avLst/>
              <a:gdLst/>
              <a:ahLst/>
              <a:cxnLst/>
              <a:rect l="l" t="t" r="r" b="b"/>
              <a:pathLst>
                <a:path w="3903345" h="3219450">
                  <a:moveTo>
                    <a:pt x="0" y="3219059"/>
                  </a:moveTo>
                  <a:lnTo>
                    <a:pt x="3902987" y="3219059"/>
                  </a:lnTo>
                  <a:lnTo>
                    <a:pt x="3902987" y="0"/>
                  </a:lnTo>
                  <a:lnTo>
                    <a:pt x="0" y="0"/>
                  </a:lnTo>
                  <a:lnTo>
                    <a:pt x="0" y="3219059"/>
                  </a:lnTo>
                  <a:close/>
                </a:path>
              </a:pathLst>
            </a:custGeom>
            <a:ln w="991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59104" y="2526715"/>
              <a:ext cx="3342640" cy="1943100"/>
            </a:xfrm>
            <a:custGeom>
              <a:avLst/>
              <a:gdLst/>
              <a:ahLst/>
              <a:cxnLst/>
              <a:rect l="l" t="t" r="r" b="b"/>
              <a:pathLst>
                <a:path w="3342640" h="1943100">
                  <a:moveTo>
                    <a:pt x="219786" y="862253"/>
                  </a:moveTo>
                  <a:lnTo>
                    <a:pt x="0" y="862253"/>
                  </a:lnTo>
                  <a:lnTo>
                    <a:pt x="0" y="1149667"/>
                  </a:lnTo>
                  <a:lnTo>
                    <a:pt x="219786" y="1149667"/>
                  </a:lnTo>
                  <a:lnTo>
                    <a:pt x="219786" y="862253"/>
                  </a:lnTo>
                  <a:close/>
                </a:path>
                <a:path w="3342640" h="1943100">
                  <a:moveTo>
                    <a:pt x="1000379" y="1149667"/>
                  </a:moveTo>
                  <a:lnTo>
                    <a:pt x="780592" y="1149667"/>
                  </a:lnTo>
                  <a:lnTo>
                    <a:pt x="780592" y="1942858"/>
                  </a:lnTo>
                  <a:lnTo>
                    <a:pt x="1000379" y="1942858"/>
                  </a:lnTo>
                  <a:lnTo>
                    <a:pt x="1000379" y="1149667"/>
                  </a:lnTo>
                  <a:close/>
                </a:path>
                <a:path w="3342640" h="1943100">
                  <a:moveTo>
                    <a:pt x="1780971" y="0"/>
                  </a:moveTo>
                  <a:lnTo>
                    <a:pt x="1561198" y="0"/>
                  </a:lnTo>
                  <a:lnTo>
                    <a:pt x="1561198" y="1149667"/>
                  </a:lnTo>
                  <a:lnTo>
                    <a:pt x="1780971" y="1149667"/>
                  </a:lnTo>
                  <a:lnTo>
                    <a:pt x="1780971" y="0"/>
                  </a:lnTo>
                  <a:close/>
                </a:path>
                <a:path w="3342640" h="1943100">
                  <a:moveTo>
                    <a:pt x="2561577" y="1069187"/>
                  </a:moveTo>
                  <a:lnTo>
                    <a:pt x="2341791" y="1069187"/>
                  </a:lnTo>
                  <a:lnTo>
                    <a:pt x="2341791" y="1149667"/>
                  </a:lnTo>
                  <a:lnTo>
                    <a:pt x="2561577" y="1149667"/>
                  </a:lnTo>
                  <a:lnTo>
                    <a:pt x="2561577" y="1069187"/>
                  </a:lnTo>
                  <a:close/>
                </a:path>
                <a:path w="3342640" h="1943100">
                  <a:moveTo>
                    <a:pt x="3342170" y="839254"/>
                  </a:moveTo>
                  <a:lnTo>
                    <a:pt x="3114814" y="839254"/>
                  </a:lnTo>
                  <a:lnTo>
                    <a:pt x="3114814" y="1149667"/>
                  </a:lnTo>
                  <a:lnTo>
                    <a:pt x="3342170" y="1149667"/>
                  </a:lnTo>
                  <a:lnTo>
                    <a:pt x="3342170" y="83925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378890" y="2216314"/>
              <a:ext cx="3342640" cy="2172970"/>
            </a:xfrm>
            <a:custGeom>
              <a:avLst/>
              <a:gdLst/>
              <a:ahLst/>
              <a:cxnLst/>
              <a:rect l="l" t="t" r="r" b="b"/>
              <a:pathLst>
                <a:path w="3342640" h="2172970">
                  <a:moveTo>
                    <a:pt x="227355" y="0"/>
                  </a:moveTo>
                  <a:lnTo>
                    <a:pt x="0" y="0"/>
                  </a:lnTo>
                  <a:lnTo>
                    <a:pt x="0" y="1460068"/>
                  </a:lnTo>
                  <a:lnTo>
                    <a:pt x="227355" y="1460068"/>
                  </a:lnTo>
                  <a:lnTo>
                    <a:pt x="227355" y="0"/>
                  </a:lnTo>
                  <a:close/>
                </a:path>
                <a:path w="3342640" h="2172970">
                  <a:moveTo>
                    <a:pt x="1007948" y="1460068"/>
                  </a:moveTo>
                  <a:lnTo>
                    <a:pt x="780592" y="1460068"/>
                  </a:lnTo>
                  <a:lnTo>
                    <a:pt x="780592" y="2034895"/>
                  </a:lnTo>
                  <a:lnTo>
                    <a:pt x="1007948" y="2034895"/>
                  </a:lnTo>
                  <a:lnTo>
                    <a:pt x="1007948" y="1460068"/>
                  </a:lnTo>
                  <a:close/>
                </a:path>
                <a:path w="3342640" h="2172970">
                  <a:moveTo>
                    <a:pt x="1780971" y="1460068"/>
                  </a:moveTo>
                  <a:lnTo>
                    <a:pt x="1561185" y="1460068"/>
                  </a:lnTo>
                  <a:lnTo>
                    <a:pt x="1561185" y="2172779"/>
                  </a:lnTo>
                  <a:lnTo>
                    <a:pt x="1780971" y="2172779"/>
                  </a:lnTo>
                  <a:lnTo>
                    <a:pt x="1780971" y="1460068"/>
                  </a:lnTo>
                  <a:close/>
                </a:path>
                <a:path w="3342640" h="2172970">
                  <a:moveTo>
                    <a:pt x="2561564" y="1345107"/>
                  </a:moveTo>
                  <a:lnTo>
                    <a:pt x="2341791" y="1345107"/>
                  </a:lnTo>
                  <a:lnTo>
                    <a:pt x="2341791" y="1460068"/>
                  </a:lnTo>
                  <a:lnTo>
                    <a:pt x="2561564" y="1460068"/>
                  </a:lnTo>
                  <a:lnTo>
                    <a:pt x="2561564" y="1345107"/>
                  </a:lnTo>
                  <a:close/>
                </a:path>
                <a:path w="3342640" h="2172970">
                  <a:moveTo>
                    <a:pt x="3342170" y="896734"/>
                  </a:moveTo>
                  <a:lnTo>
                    <a:pt x="3122384" y="896734"/>
                  </a:lnTo>
                  <a:lnTo>
                    <a:pt x="3122384" y="1460068"/>
                  </a:lnTo>
                  <a:lnTo>
                    <a:pt x="3342170" y="1460068"/>
                  </a:lnTo>
                  <a:lnTo>
                    <a:pt x="3342170" y="89673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88623" y="3670551"/>
              <a:ext cx="3903345" cy="69215"/>
            </a:xfrm>
            <a:custGeom>
              <a:avLst/>
              <a:gdLst/>
              <a:ahLst/>
              <a:cxnLst/>
              <a:rect l="l" t="t" r="r" b="b"/>
              <a:pathLst>
                <a:path w="3903345" h="69214">
                  <a:moveTo>
                    <a:pt x="0" y="0"/>
                  </a:moveTo>
                  <a:lnTo>
                    <a:pt x="3903007" y="0"/>
                  </a:lnTo>
                </a:path>
                <a:path w="3903345" h="69214">
                  <a:moveTo>
                    <a:pt x="0" y="0"/>
                  </a:moveTo>
                  <a:lnTo>
                    <a:pt x="0" y="68979"/>
                  </a:lnTo>
                </a:path>
                <a:path w="3903345" h="69214">
                  <a:moveTo>
                    <a:pt x="780617" y="0"/>
                  </a:moveTo>
                  <a:lnTo>
                    <a:pt x="780617" y="68979"/>
                  </a:lnTo>
                </a:path>
                <a:path w="3903345" h="69214">
                  <a:moveTo>
                    <a:pt x="1561215" y="0"/>
                  </a:moveTo>
                  <a:lnTo>
                    <a:pt x="1561215" y="68979"/>
                  </a:lnTo>
                </a:path>
                <a:path w="3903345" h="69214">
                  <a:moveTo>
                    <a:pt x="2341812" y="0"/>
                  </a:moveTo>
                  <a:lnTo>
                    <a:pt x="2341812" y="68979"/>
                  </a:lnTo>
                </a:path>
                <a:path w="3903345" h="69214">
                  <a:moveTo>
                    <a:pt x="3122410" y="0"/>
                  </a:moveTo>
                  <a:lnTo>
                    <a:pt x="3122410" y="68979"/>
                  </a:lnTo>
                </a:path>
                <a:path w="3903345" h="69214">
                  <a:moveTo>
                    <a:pt x="3903007" y="0"/>
                  </a:moveTo>
                  <a:lnTo>
                    <a:pt x="3903007" y="68979"/>
                  </a:lnTo>
                </a:path>
              </a:pathLst>
            </a:custGeom>
            <a:ln w="9537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82731" y="2405921"/>
              <a:ext cx="3115310" cy="1219200"/>
            </a:xfrm>
            <a:custGeom>
              <a:avLst/>
              <a:gdLst/>
              <a:ahLst/>
              <a:cxnLst/>
              <a:rect l="l" t="t" r="r" b="b"/>
              <a:pathLst>
                <a:path w="3115309" h="1219200">
                  <a:moveTo>
                    <a:pt x="0" y="22993"/>
                  </a:moveTo>
                  <a:lnTo>
                    <a:pt x="780597" y="1218643"/>
                  </a:lnTo>
                  <a:lnTo>
                    <a:pt x="1561195" y="908234"/>
                  </a:lnTo>
                  <a:lnTo>
                    <a:pt x="2334213" y="747281"/>
                  </a:lnTo>
                  <a:lnTo>
                    <a:pt x="3114811" y="0"/>
                  </a:lnTo>
                </a:path>
              </a:pathLst>
            </a:custGeom>
            <a:ln w="3292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1001098" y="4803177"/>
            <a:ext cx="46164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12,800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001098" y="3996849"/>
            <a:ext cx="46164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13,200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001098" y="3189785"/>
            <a:ext cx="46164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13,600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001098" y="2382337"/>
            <a:ext cx="46164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14,000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001098" y="1576116"/>
            <a:ext cx="46164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14,400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02975" y="4803177"/>
            <a:ext cx="2832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22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700" spc="-434" b="1">
                <a:solidFill>
                  <a:srgbClr val="093154"/>
                </a:solidFill>
                <a:latin typeface="Arial"/>
                <a:cs typeface="Arial"/>
              </a:rPr>
              <a:t>8%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02974" y="4158216"/>
            <a:ext cx="28321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22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700" spc="-434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650215" y="3512074"/>
            <a:ext cx="22542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484" b="1">
                <a:solidFill>
                  <a:srgbClr val="093154"/>
                </a:solidFill>
                <a:latin typeface="Arial"/>
                <a:cs typeface="Arial"/>
              </a:rPr>
              <a:t>0%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650215" y="2867112"/>
            <a:ext cx="22542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480" b="1">
                <a:solidFill>
                  <a:srgbClr val="093154"/>
                </a:solidFill>
                <a:latin typeface="Arial"/>
                <a:cs typeface="Arial"/>
              </a:rPr>
              <a:t>4%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50214" y="2221078"/>
            <a:ext cx="22542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484" b="1">
                <a:solidFill>
                  <a:srgbClr val="093154"/>
                </a:solidFill>
                <a:latin typeface="Arial"/>
                <a:cs typeface="Arial"/>
              </a:rPr>
              <a:t>8%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571396" y="1576116"/>
            <a:ext cx="31305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420" b="1">
                <a:solidFill>
                  <a:srgbClr val="093154"/>
                </a:solidFill>
                <a:latin typeface="Arial"/>
                <a:cs typeface="Arial"/>
              </a:rPr>
              <a:t>12%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09466" y="5059936"/>
            <a:ext cx="34036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60" b="1">
                <a:solidFill>
                  <a:srgbClr val="093154"/>
                </a:solidFill>
                <a:latin typeface="Arial"/>
                <a:cs typeface="Arial"/>
              </a:rPr>
              <a:t>2021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989861" y="5059936"/>
            <a:ext cx="34163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55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70459" y="5059936"/>
            <a:ext cx="117030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49300" algn="l"/>
              </a:tabLst>
            </a:pPr>
            <a:r>
              <a:rPr dirty="0" sz="1700" spc="-360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r>
              <a:rPr dirty="0" sz="17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700" spc="-345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288203" y="5059936"/>
            <a:ext cx="43180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50" b="1">
                <a:solidFill>
                  <a:srgbClr val="093154"/>
                </a:solidFill>
                <a:latin typeface="Arial"/>
                <a:cs typeface="Arial"/>
              </a:rPr>
              <a:t>2025F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470971" y="3109049"/>
            <a:ext cx="186690" cy="484505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325" b="1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7598671" y="1250585"/>
            <a:ext cx="197485" cy="103505"/>
          </a:xfrm>
          <a:custGeom>
            <a:avLst/>
            <a:gdLst/>
            <a:ahLst/>
            <a:cxnLst/>
            <a:rect l="l" t="t" r="r" b="b"/>
            <a:pathLst>
              <a:path w="197484" h="103505">
                <a:moveTo>
                  <a:pt x="197044" y="0"/>
                </a:moveTo>
                <a:lnTo>
                  <a:pt x="0" y="0"/>
                </a:lnTo>
                <a:lnTo>
                  <a:pt x="0" y="103469"/>
                </a:lnTo>
                <a:lnTo>
                  <a:pt x="197044" y="103469"/>
                </a:lnTo>
                <a:lnTo>
                  <a:pt x="1970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7799587" y="1133419"/>
            <a:ext cx="416559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5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8364111" y="1250585"/>
            <a:ext cx="197485" cy="103505"/>
          </a:xfrm>
          <a:custGeom>
            <a:avLst/>
            <a:gdLst/>
            <a:ahLst/>
            <a:cxnLst/>
            <a:rect l="l" t="t" r="r" b="b"/>
            <a:pathLst>
              <a:path w="197484" h="103505">
                <a:moveTo>
                  <a:pt x="197044" y="0"/>
                </a:moveTo>
                <a:lnTo>
                  <a:pt x="0" y="0"/>
                </a:lnTo>
                <a:lnTo>
                  <a:pt x="0" y="103469"/>
                </a:lnTo>
                <a:lnTo>
                  <a:pt x="197044" y="103469"/>
                </a:lnTo>
                <a:lnTo>
                  <a:pt x="19704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8565633" y="1133419"/>
            <a:ext cx="64325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20" b="1">
                <a:solidFill>
                  <a:srgbClr val="093154"/>
                </a:solidFill>
                <a:latin typeface="Arial"/>
                <a:cs typeface="Arial"/>
              </a:rPr>
              <a:t>Ex-</a:t>
            </a:r>
            <a:r>
              <a:rPr dirty="0" sz="1700" spc="-340" b="1">
                <a:solidFill>
                  <a:srgbClr val="093154"/>
                </a:solidFill>
                <a:latin typeface="Arial"/>
                <a:cs typeface="Arial"/>
              </a:rPr>
              <a:t>China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345593" y="1302244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4" h="0">
                <a:moveTo>
                  <a:pt x="0" y="0"/>
                </a:moveTo>
                <a:lnTo>
                  <a:pt x="197044" y="0"/>
                </a:lnTo>
              </a:path>
            </a:pathLst>
          </a:custGeom>
          <a:ln w="34489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551864" y="1133419"/>
            <a:ext cx="88646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315" b="1">
                <a:solidFill>
                  <a:srgbClr val="093154"/>
                </a:solidFill>
                <a:latin typeface="Arial"/>
                <a:cs typeface="Arial"/>
              </a:rPr>
              <a:t>Global</a:t>
            </a:r>
            <a:r>
              <a:rPr dirty="0" sz="1700" spc="-16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1700" spc="-335" b="1">
                <a:solidFill>
                  <a:srgbClr val="093154"/>
                </a:solidFill>
                <a:latin typeface="Arial"/>
                <a:cs typeface="Arial"/>
              </a:rPr>
              <a:t>(LHS)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30680" y="3432176"/>
            <a:ext cx="5218430" cy="2629535"/>
            <a:chOff x="430680" y="3432176"/>
            <a:chExt cx="5218430" cy="2629535"/>
          </a:xfrm>
        </p:grpSpPr>
        <p:sp>
          <p:nvSpPr>
            <p:cNvPr id="41" name="object 41" descr=""/>
            <p:cNvSpPr/>
            <p:nvPr/>
          </p:nvSpPr>
          <p:spPr>
            <a:xfrm>
              <a:off x="430680" y="3432176"/>
              <a:ext cx="5218430" cy="2629535"/>
            </a:xfrm>
            <a:custGeom>
              <a:avLst/>
              <a:gdLst/>
              <a:ahLst/>
              <a:cxnLst/>
              <a:rect l="l" t="t" r="r" b="b"/>
              <a:pathLst>
                <a:path w="5218430" h="2629535">
                  <a:moveTo>
                    <a:pt x="5218024" y="0"/>
                  </a:moveTo>
                  <a:lnTo>
                    <a:pt x="0" y="0"/>
                  </a:lnTo>
                  <a:lnTo>
                    <a:pt x="0" y="2629475"/>
                  </a:lnTo>
                  <a:lnTo>
                    <a:pt x="5218024" y="2629475"/>
                  </a:lnTo>
                  <a:lnTo>
                    <a:pt x="521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8841" y="4573288"/>
              <a:ext cx="1188685" cy="21353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00643" y="4856694"/>
              <a:ext cx="4236720" cy="714375"/>
            </a:xfrm>
            <a:custGeom>
              <a:avLst/>
              <a:gdLst/>
              <a:ahLst/>
              <a:cxnLst/>
              <a:rect l="l" t="t" r="r" b="b"/>
              <a:pathLst>
                <a:path w="4236720" h="714375">
                  <a:moveTo>
                    <a:pt x="0" y="713834"/>
                  </a:moveTo>
                  <a:lnTo>
                    <a:pt x="4236613" y="713834"/>
                  </a:lnTo>
                </a:path>
                <a:path w="4236720" h="714375">
                  <a:moveTo>
                    <a:pt x="0" y="359951"/>
                  </a:moveTo>
                  <a:lnTo>
                    <a:pt x="4236613" y="359951"/>
                  </a:lnTo>
                </a:path>
                <a:path w="4236720" h="714375">
                  <a:moveTo>
                    <a:pt x="0" y="0"/>
                  </a:moveTo>
                  <a:lnTo>
                    <a:pt x="4236613" y="0"/>
                  </a:lnTo>
                </a:path>
              </a:pathLst>
            </a:custGeom>
            <a:ln w="609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00643" y="4148993"/>
              <a:ext cx="4236720" cy="0"/>
            </a:xfrm>
            <a:custGeom>
              <a:avLst/>
              <a:gdLst/>
              <a:ahLst/>
              <a:cxnLst/>
              <a:rect l="l" t="t" r="r" b="b"/>
              <a:pathLst>
                <a:path w="4236720" h="0">
                  <a:moveTo>
                    <a:pt x="0" y="0"/>
                  </a:moveTo>
                  <a:lnTo>
                    <a:pt x="2392586" y="0"/>
                  </a:lnTo>
                </a:path>
                <a:path w="4236720" h="0">
                  <a:moveTo>
                    <a:pt x="2551077" y="0"/>
                  </a:moveTo>
                  <a:lnTo>
                    <a:pt x="3099701" y="0"/>
                  </a:lnTo>
                </a:path>
                <a:path w="4236720" h="0">
                  <a:moveTo>
                    <a:pt x="3258193" y="0"/>
                  </a:moveTo>
                  <a:lnTo>
                    <a:pt x="3806817" y="0"/>
                  </a:lnTo>
                </a:path>
                <a:path w="4236720" h="0">
                  <a:moveTo>
                    <a:pt x="3965308" y="0"/>
                  </a:moveTo>
                  <a:lnTo>
                    <a:pt x="4236613" y="0"/>
                  </a:lnTo>
                </a:path>
              </a:pathLst>
            </a:custGeom>
            <a:ln w="6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00643" y="3795142"/>
              <a:ext cx="4236720" cy="0"/>
            </a:xfrm>
            <a:custGeom>
              <a:avLst/>
              <a:gdLst/>
              <a:ahLst/>
              <a:cxnLst/>
              <a:rect l="l" t="t" r="r" b="b"/>
              <a:pathLst>
                <a:path w="4236720" h="0">
                  <a:moveTo>
                    <a:pt x="0" y="0"/>
                  </a:moveTo>
                  <a:lnTo>
                    <a:pt x="4236613" y="0"/>
                  </a:lnTo>
                </a:path>
              </a:pathLst>
            </a:custGeom>
            <a:ln w="6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00643" y="3795175"/>
              <a:ext cx="4236720" cy="1775460"/>
            </a:xfrm>
            <a:custGeom>
              <a:avLst/>
              <a:gdLst/>
              <a:ahLst/>
              <a:cxnLst/>
              <a:rect l="l" t="t" r="r" b="b"/>
              <a:pathLst>
                <a:path w="4236720" h="1775460">
                  <a:moveTo>
                    <a:pt x="0" y="1775353"/>
                  </a:moveTo>
                  <a:lnTo>
                    <a:pt x="4236597" y="1775353"/>
                  </a:lnTo>
                  <a:lnTo>
                    <a:pt x="4236597" y="0"/>
                  </a:lnTo>
                  <a:lnTo>
                    <a:pt x="0" y="0"/>
                  </a:lnTo>
                  <a:lnTo>
                    <a:pt x="0" y="1775353"/>
                  </a:lnTo>
                  <a:close/>
                </a:path>
              </a:pathLst>
            </a:custGeom>
            <a:ln w="6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19505" y="4505947"/>
              <a:ext cx="3688079" cy="946150"/>
            </a:xfrm>
            <a:custGeom>
              <a:avLst/>
              <a:gdLst/>
              <a:ahLst/>
              <a:cxnLst/>
              <a:rect l="l" t="t" r="r" b="b"/>
              <a:pathLst>
                <a:path w="3688079" h="946150">
                  <a:moveTo>
                    <a:pt x="158470" y="0"/>
                  </a:moveTo>
                  <a:lnTo>
                    <a:pt x="0" y="0"/>
                  </a:lnTo>
                  <a:lnTo>
                    <a:pt x="0" y="622287"/>
                  </a:lnTo>
                  <a:lnTo>
                    <a:pt x="158470" y="622287"/>
                  </a:lnTo>
                  <a:lnTo>
                    <a:pt x="158470" y="0"/>
                  </a:lnTo>
                  <a:close/>
                </a:path>
                <a:path w="3688079" h="946150">
                  <a:moveTo>
                    <a:pt x="865581" y="0"/>
                  </a:moveTo>
                  <a:lnTo>
                    <a:pt x="707097" y="0"/>
                  </a:lnTo>
                  <a:lnTo>
                    <a:pt x="707097" y="640588"/>
                  </a:lnTo>
                  <a:lnTo>
                    <a:pt x="865581" y="640588"/>
                  </a:lnTo>
                  <a:lnTo>
                    <a:pt x="865581" y="0"/>
                  </a:lnTo>
                  <a:close/>
                </a:path>
                <a:path w="3688079" h="946150">
                  <a:moveTo>
                    <a:pt x="1566608" y="0"/>
                  </a:moveTo>
                  <a:lnTo>
                    <a:pt x="1414208" y="0"/>
                  </a:lnTo>
                  <a:lnTo>
                    <a:pt x="1414208" y="945616"/>
                  </a:lnTo>
                  <a:lnTo>
                    <a:pt x="1566608" y="945616"/>
                  </a:lnTo>
                  <a:lnTo>
                    <a:pt x="1566608" y="0"/>
                  </a:lnTo>
                  <a:close/>
                </a:path>
                <a:path w="3688079" h="946150">
                  <a:moveTo>
                    <a:pt x="2273719" y="0"/>
                  </a:moveTo>
                  <a:lnTo>
                    <a:pt x="2115223" y="0"/>
                  </a:lnTo>
                  <a:lnTo>
                    <a:pt x="2115223" y="445363"/>
                  </a:lnTo>
                  <a:lnTo>
                    <a:pt x="2273719" y="445363"/>
                  </a:lnTo>
                  <a:lnTo>
                    <a:pt x="2273719" y="0"/>
                  </a:lnTo>
                  <a:close/>
                </a:path>
                <a:path w="3688079" h="946150">
                  <a:moveTo>
                    <a:pt x="2980829" y="0"/>
                  </a:moveTo>
                  <a:lnTo>
                    <a:pt x="2822346" y="0"/>
                  </a:lnTo>
                  <a:lnTo>
                    <a:pt x="2822346" y="128117"/>
                  </a:lnTo>
                  <a:lnTo>
                    <a:pt x="2980829" y="128117"/>
                  </a:lnTo>
                  <a:lnTo>
                    <a:pt x="2980829" y="0"/>
                  </a:lnTo>
                  <a:close/>
                </a:path>
                <a:path w="3688079" h="946150">
                  <a:moveTo>
                    <a:pt x="3687953" y="0"/>
                  </a:moveTo>
                  <a:lnTo>
                    <a:pt x="3529457" y="0"/>
                  </a:lnTo>
                  <a:lnTo>
                    <a:pt x="3529457" y="927315"/>
                  </a:lnTo>
                  <a:lnTo>
                    <a:pt x="3687953" y="927315"/>
                  </a:lnTo>
                  <a:lnTo>
                    <a:pt x="368795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77975" y="3962958"/>
              <a:ext cx="3688079" cy="543560"/>
            </a:xfrm>
            <a:custGeom>
              <a:avLst/>
              <a:gdLst/>
              <a:ahLst/>
              <a:cxnLst/>
              <a:rect l="l" t="t" r="r" b="b"/>
              <a:pathLst>
                <a:path w="3688079" h="543560">
                  <a:moveTo>
                    <a:pt x="158483" y="231838"/>
                  </a:moveTo>
                  <a:lnTo>
                    <a:pt x="0" y="231838"/>
                  </a:lnTo>
                  <a:lnTo>
                    <a:pt x="0" y="542988"/>
                  </a:lnTo>
                  <a:lnTo>
                    <a:pt x="158483" y="542988"/>
                  </a:lnTo>
                  <a:lnTo>
                    <a:pt x="158483" y="231838"/>
                  </a:lnTo>
                  <a:close/>
                </a:path>
                <a:path w="3688079" h="543560">
                  <a:moveTo>
                    <a:pt x="859510" y="347751"/>
                  </a:moveTo>
                  <a:lnTo>
                    <a:pt x="707110" y="347751"/>
                  </a:lnTo>
                  <a:lnTo>
                    <a:pt x="707110" y="542988"/>
                  </a:lnTo>
                  <a:lnTo>
                    <a:pt x="859510" y="542988"/>
                  </a:lnTo>
                  <a:lnTo>
                    <a:pt x="859510" y="347751"/>
                  </a:lnTo>
                  <a:close/>
                </a:path>
                <a:path w="3688079" h="543560">
                  <a:moveTo>
                    <a:pt x="1566621" y="311150"/>
                  </a:moveTo>
                  <a:lnTo>
                    <a:pt x="1408137" y="311150"/>
                  </a:lnTo>
                  <a:lnTo>
                    <a:pt x="1408137" y="542988"/>
                  </a:lnTo>
                  <a:lnTo>
                    <a:pt x="1566621" y="542988"/>
                  </a:lnTo>
                  <a:lnTo>
                    <a:pt x="1566621" y="311150"/>
                  </a:lnTo>
                  <a:close/>
                </a:path>
                <a:path w="3688079" h="543560">
                  <a:moveTo>
                    <a:pt x="2273744" y="146431"/>
                  </a:moveTo>
                  <a:lnTo>
                    <a:pt x="2115248" y="146431"/>
                  </a:lnTo>
                  <a:lnTo>
                    <a:pt x="2115248" y="542988"/>
                  </a:lnTo>
                  <a:lnTo>
                    <a:pt x="2273744" y="542988"/>
                  </a:lnTo>
                  <a:lnTo>
                    <a:pt x="2273744" y="146431"/>
                  </a:lnTo>
                  <a:close/>
                </a:path>
                <a:path w="3688079" h="543560">
                  <a:moveTo>
                    <a:pt x="2980855" y="0"/>
                  </a:moveTo>
                  <a:lnTo>
                    <a:pt x="2822359" y="0"/>
                  </a:lnTo>
                  <a:lnTo>
                    <a:pt x="2822359" y="542988"/>
                  </a:lnTo>
                  <a:lnTo>
                    <a:pt x="2980855" y="542988"/>
                  </a:lnTo>
                  <a:lnTo>
                    <a:pt x="2980855" y="0"/>
                  </a:lnTo>
                  <a:close/>
                </a:path>
                <a:path w="3688079" h="543560">
                  <a:moveTo>
                    <a:pt x="3687965" y="18313"/>
                  </a:moveTo>
                  <a:lnTo>
                    <a:pt x="3529482" y="18313"/>
                  </a:lnTo>
                  <a:lnTo>
                    <a:pt x="3529482" y="542988"/>
                  </a:lnTo>
                  <a:lnTo>
                    <a:pt x="3687965" y="542988"/>
                  </a:lnTo>
                  <a:lnTo>
                    <a:pt x="3687965" y="1831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436458" y="4347324"/>
              <a:ext cx="3682365" cy="342265"/>
            </a:xfrm>
            <a:custGeom>
              <a:avLst/>
              <a:gdLst/>
              <a:ahLst/>
              <a:cxnLst/>
              <a:rect l="l" t="t" r="r" b="b"/>
              <a:pathLst>
                <a:path w="3682365" h="342264">
                  <a:moveTo>
                    <a:pt x="152400" y="0"/>
                  </a:moveTo>
                  <a:lnTo>
                    <a:pt x="0" y="0"/>
                  </a:lnTo>
                  <a:lnTo>
                    <a:pt x="0" y="158623"/>
                  </a:lnTo>
                  <a:lnTo>
                    <a:pt x="152400" y="158623"/>
                  </a:lnTo>
                  <a:lnTo>
                    <a:pt x="152400" y="0"/>
                  </a:lnTo>
                  <a:close/>
                </a:path>
                <a:path w="3682365" h="342264">
                  <a:moveTo>
                    <a:pt x="859510" y="12192"/>
                  </a:moveTo>
                  <a:lnTo>
                    <a:pt x="701027" y="12192"/>
                  </a:lnTo>
                  <a:lnTo>
                    <a:pt x="701027" y="158623"/>
                  </a:lnTo>
                  <a:lnTo>
                    <a:pt x="859510" y="158623"/>
                  </a:lnTo>
                  <a:lnTo>
                    <a:pt x="859510" y="12192"/>
                  </a:lnTo>
                  <a:close/>
                </a:path>
                <a:path w="3682365" h="342264">
                  <a:moveTo>
                    <a:pt x="1566633" y="42697"/>
                  </a:moveTo>
                  <a:lnTo>
                    <a:pt x="1408137" y="42697"/>
                  </a:lnTo>
                  <a:lnTo>
                    <a:pt x="1408137" y="158623"/>
                  </a:lnTo>
                  <a:lnTo>
                    <a:pt x="1566633" y="158623"/>
                  </a:lnTo>
                  <a:lnTo>
                    <a:pt x="1566633" y="42697"/>
                  </a:lnTo>
                  <a:close/>
                </a:path>
                <a:path w="3682365" h="342264">
                  <a:moveTo>
                    <a:pt x="2273744" y="109804"/>
                  </a:moveTo>
                  <a:lnTo>
                    <a:pt x="2115261" y="109804"/>
                  </a:lnTo>
                  <a:lnTo>
                    <a:pt x="2115261" y="158623"/>
                  </a:lnTo>
                  <a:lnTo>
                    <a:pt x="2273744" y="158623"/>
                  </a:lnTo>
                  <a:lnTo>
                    <a:pt x="2273744" y="109804"/>
                  </a:lnTo>
                  <a:close/>
                </a:path>
                <a:path w="3682365" h="342264">
                  <a:moveTo>
                    <a:pt x="2980867" y="140309"/>
                  </a:moveTo>
                  <a:lnTo>
                    <a:pt x="2822371" y="140309"/>
                  </a:lnTo>
                  <a:lnTo>
                    <a:pt x="2822371" y="158623"/>
                  </a:lnTo>
                  <a:lnTo>
                    <a:pt x="2980867" y="158623"/>
                  </a:lnTo>
                  <a:lnTo>
                    <a:pt x="2980867" y="140309"/>
                  </a:lnTo>
                  <a:close/>
                </a:path>
                <a:path w="3682365" h="342264">
                  <a:moveTo>
                    <a:pt x="3681882" y="158623"/>
                  </a:moveTo>
                  <a:lnTo>
                    <a:pt x="3529482" y="158623"/>
                  </a:lnTo>
                  <a:lnTo>
                    <a:pt x="3529482" y="341642"/>
                  </a:lnTo>
                  <a:lnTo>
                    <a:pt x="3681882" y="341642"/>
                  </a:lnTo>
                  <a:lnTo>
                    <a:pt x="3681882" y="1586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00643" y="4502843"/>
              <a:ext cx="4236720" cy="36830"/>
            </a:xfrm>
            <a:custGeom>
              <a:avLst/>
              <a:gdLst/>
              <a:ahLst/>
              <a:cxnLst/>
              <a:rect l="l" t="t" r="r" b="b"/>
              <a:pathLst>
                <a:path w="4236720" h="36829">
                  <a:moveTo>
                    <a:pt x="0" y="0"/>
                  </a:moveTo>
                  <a:lnTo>
                    <a:pt x="4236613" y="0"/>
                  </a:lnTo>
                </a:path>
                <a:path w="4236720" h="36829">
                  <a:moveTo>
                    <a:pt x="0" y="0"/>
                  </a:moveTo>
                  <a:lnTo>
                    <a:pt x="0" y="36605"/>
                  </a:lnTo>
                </a:path>
                <a:path w="4236720" h="36829">
                  <a:moveTo>
                    <a:pt x="707131" y="0"/>
                  </a:moveTo>
                  <a:lnTo>
                    <a:pt x="707131" y="36605"/>
                  </a:lnTo>
                </a:path>
                <a:path w="4236720" h="36829">
                  <a:moveTo>
                    <a:pt x="1414247" y="0"/>
                  </a:moveTo>
                  <a:lnTo>
                    <a:pt x="1414247" y="36605"/>
                  </a:lnTo>
                </a:path>
                <a:path w="4236720" h="36829">
                  <a:moveTo>
                    <a:pt x="2121362" y="0"/>
                  </a:moveTo>
                  <a:lnTo>
                    <a:pt x="2121362" y="36605"/>
                  </a:lnTo>
                </a:path>
                <a:path w="4236720" h="36829">
                  <a:moveTo>
                    <a:pt x="2828478" y="0"/>
                  </a:moveTo>
                  <a:lnTo>
                    <a:pt x="2828478" y="36605"/>
                  </a:lnTo>
                </a:path>
                <a:path w="4236720" h="36829">
                  <a:moveTo>
                    <a:pt x="3529497" y="0"/>
                  </a:moveTo>
                  <a:lnTo>
                    <a:pt x="3529497" y="36605"/>
                  </a:lnTo>
                </a:path>
                <a:path w="4236720" h="36829">
                  <a:moveTo>
                    <a:pt x="4236613" y="0"/>
                  </a:moveTo>
                  <a:lnTo>
                    <a:pt x="4236613" y="36605"/>
                  </a:lnTo>
                </a:path>
              </a:pathLst>
            </a:custGeom>
            <a:ln w="6098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512708" y="4148993"/>
              <a:ext cx="3554095" cy="701675"/>
            </a:xfrm>
            <a:custGeom>
              <a:avLst/>
              <a:gdLst/>
              <a:ahLst/>
              <a:cxnLst/>
              <a:rect l="l" t="t" r="r" b="b"/>
              <a:pathLst>
                <a:path w="3554095" h="701675">
                  <a:moveTo>
                    <a:pt x="0" y="195227"/>
                  </a:moveTo>
                  <a:lnTo>
                    <a:pt x="146299" y="0"/>
                  </a:lnTo>
                </a:path>
                <a:path w="3554095" h="701675">
                  <a:moveTo>
                    <a:pt x="707115" y="207429"/>
                  </a:moveTo>
                  <a:lnTo>
                    <a:pt x="755882" y="79311"/>
                  </a:lnTo>
                </a:path>
                <a:path w="3554095" h="701675">
                  <a:moveTo>
                    <a:pt x="1414231" y="244034"/>
                  </a:moveTo>
                  <a:lnTo>
                    <a:pt x="1462997" y="85412"/>
                  </a:lnTo>
                </a:path>
                <a:path w="3554095" h="701675">
                  <a:moveTo>
                    <a:pt x="2115250" y="305043"/>
                  </a:moveTo>
                  <a:lnTo>
                    <a:pt x="2200592" y="195227"/>
                  </a:lnTo>
                </a:path>
                <a:path w="3554095" h="701675">
                  <a:moveTo>
                    <a:pt x="2822366" y="335547"/>
                  </a:moveTo>
                  <a:lnTo>
                    <a:pt x="2938186" y="189127"/>
                  </a:lnTo>
                </a:path>
                <a:path w="3554095" h="701675">
                  <a:moveTo>
                    <a:pt x="3529481" y="536876"/>
                  </a:moveTo>
                  <a:lnTo>
                    <a:pt x="3553864" y="701600"/>
                  </a:lnTo>
                </a:path>
              </a:pathLst>
            </a:custGeom>
            <a:ln w="6098">
              <a:solidFill>
                <a:srgbClr val="7CB9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1506185" y="3987839"/>
            <a:ext cx="29337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128142" y="4065726"/>
            <a:ext cx="28130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835014" y="4074064"/>
            <a:ext cx="28067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574397" y="4179365"/>
            <a:ext cx="28067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0.5%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313861" y="4176355"/>
            <a:ext cx="28067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3693" y="4845580"/>
            <a:ext cx="423100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15"/>
              </a:spcBef>
            </a:pPr>
            <a:r>
              <a:rPr dirty="0" sz="900" spc="-25" b="1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900" spc="-20" b="1">
                <a:solidFill>
                  <a:srgbClr val="006FC0"/>
                </a:solidFill>
                <a:latin typeface="Arial"/>
                <a:cs typeface="Arial"/>
              </a:rPr>
              <a:t>2.1%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28253" y="5479062"/>
            <a:ext cx="39116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12.0%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91649" y="5122974"/>
            <a:ext cx="32385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8.0%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91649" y="4766879"/>
            <a:ext cx="32385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5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4.0%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29443" y="4410832"/>
            <a:ext cx="28765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0.0%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29443" y="4054704"/>
            <a:ext cx="287655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4.0%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29443" y="3699023"/>
            <a:ext cx="28765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8.0%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156935" y="5615111"/>
            <a:ext cx="178562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6755" algn="l"/>
                <a:tab pos="1451610" algn="l"/>
              </a:tabLst>
            </a:pP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Others</a:t>
            </a: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Battery</a:t>
            </a: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Brass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166932" y="5615111"/>
            <a:ext cx="614680" cy="2965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ts val="1055"/>
              </a:lnSpc>
              <a:spcBef>
                <a:spcPts val="114"/>
              </a:spcBef>
            </a:pP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Refined</a:t>
            </a:r>
            <a:r>
              <a:rPr dirty="0" sz="900" spc="-40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093154"/>
                </a:solidFill>
                <a:latin typeface="Arial"/>
                <a:cs typeface="Arial"/>
              </a:rPr>
              <a:t>Zn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55"/>
              </a:lnSpc>
            </a:pP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demand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867382" y="5615111"/>
            <a:ext cx="1303020" cy="2965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14"/>
              </a:spcBef>
              <a:tabLst>
                <a:tab pos="753745" algn="l"/>
              </a:tabLst>
            </a:pP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Galvanized</a:t>
            </a: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	Zn</a:t>
            </a:r>
            <a:r>
              <a:rPr dirty="0" sz="900" spc="-15" b="1">
                <a:solidFill>
                  <a:srgbClr val="093154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oxides</a:t>
            </a:r>
            <a:endParaRPr sz="900">
              <a:latin typeface="Arial"/>
              <a:cs typeface="Arial"/>
            </a:endParaRPr>
          </a:p>
          <a:p>
            <a:pPr marL="183515">
              <a:lnSpc>
                <a:spcPts val="1055"/>
              </a:lnSpc>
            </a:pPr>
            <a:r>
              <a:rPr dirty="0" sz="900" spc="-10" b="1">
                <a:solidFill>
                  <a:srgbClr val="093154"/>
                </a:solidFill>
                <a:latin typeface="Arial"/>
                <a:cs typeface="Arial"/>
              </a:rPr>
              <a:t>steel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2478856" y="3554199"/>
            <a:ext cx="810895" cy="61594"/>
            <a:chOff x="2478856" y="3554199"/>
            <a:chExt cx="810895" cy="61594"/>
          </a:xfrm>
        </p:grpSpPr>
        <p:sp>
          <p:nvSpPr>
            <p:cNvPr id="68" name="object 68" descr=""/>
            <p:cNvSpPr/>
            <p:nvPr/>
          </p:nvSpPr>
          <p:spPr>
            <a:xfrm>
              <a:off x="2478856" y="3554199"/>
              <a:ext cx="55244" cy="61594"/>
            </a:xfrm>
            <a:custGeom>
              <a:avLst/>
              <a:gdLst/>
              <a:ahLst/>
              <a:cxnLst/>
              <a:rect l="l" t="t" r="r" b="b"/>
              <a:pathLst>
                <a:path w="55244" h="61595">
                  <a:moveTo>
                    <a:pt x="54862" y="0"/>
                  </a:moveTo>
                  <a:lnTo>
                    <a:pt x="0" y="0"/>
                  </a:lnTo>
                  <a:lnTo>
                    <a:pt x="0" y="61008"/>
                  </a:lnTo>
                  <a:lnTo>
                    <a:pt x="54862" y="61008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856797" y="3554199"/>
              <a:ext cx="55244" cy="61594"/>
            </a:xfrm>
            <a:custGeom>
              <a:avLst/>
              <a:gdLst/>
              <a:ahLst/>
              <a:cxnLst/>
              <a:rect l="l" t="t" r="r" b="b"/>
              <a:pathLst>
                <a:path w="55244" h="61595">
                  <a:moveTo>
                    <a:pt x="54862" y="0"/>
                  </a:moveTo>
                  <a:lnTo>
                    <a:pt x="0" y="0"/>
                  </a:lnTo>
                  <a:lnTo>
                    <a:pt x="0" y="61008"/>
                  </a:lnTo>
                  <a:lnTo>
                    <a:pt x="54862" y="61008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28642" y="3554199"/>
              <a:ext cx="60960" cy="61594"/>
            </a:xfrm>
            <a:custGeom>
              <a:avLst/>
              <a:gdLst/>
              <a:ahLst/>
              <a:cxnLst/>
              <a:rect l="l" t="t" r="r" b="b"/>
              <a:pathLst>
                <a:path w="60960" h="61595">
                  <a:moveTo>
                    <a:pt x="60958" y="0"/>
                  </a:moveTo>
                  <a:lnTo>
                    <a:pt x="0" y="0"/>
                  </a:lnTo>
                  <a:lnTo>
                    <a:pt x="0" y="61008"/>
                  </a:lnTo>
                  <a:lnTo>
                    <a:pt x="60958" y="61008"/>
                  </a:lnTo>
                  <a:lnTo>
                    <a:pt x="6095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2547596" y="3489397"/>
            <a:ext cx="110617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r>
              <a:rPr dirty="0" sz="900" spc="204" b="1">
                <a:solidFill>
                  <a:srgbClr val="093154"/>
                </a:solidFill>
                <a:latin typeface="Arial"/>
                <a:cs typeface="Arial"/>
              </a:rPr>
              <a:t>  </a:t>
            </a:r>
            <a:r>
              <a:rPr dirty="0" sz="900" b="1">
                <a:solidFill>
                  <a:srgbClr val="093154"/>
                </a:solidFill>
                <a:latin typeface="Arial"/>
                <a:cs typeface="Arial"/>
              </a:rPr>
              <a:t>2023</a:t>
            </a:r>
            <a:r>
              <a:rPr dirty="0" sz="900" spc="225" b="1">
                <a:solidFill>
                  <a:srgbClr val="093154"/>
                </a:solidFill>
                <a:latin typeface="Arial"/>
                <a:cs typeface="Arial"/>
              </a:rPr>
              <a:t>  </a:t>
            </a:r>
            <a:r>
              <a:rPr dirty="0" sz="900" spc="-20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2" name="object 7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035" y="3179064"/>
            <a:ext cx="4466336" cy="243839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999332" y="447420"/>
            <a:ext cx="4231640" cy="2460625"/>
            <a:chOff x="999332" y="447420"/>
            <a:chExt cx="4231640" cy="2460625"/>
          </a:xfrm>
        </p:grpSpPr>
        <p:pic>
          <p:nvPicPr>
            <p:cNvPr id="74" name="object 7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2148" y="447420"/>
              <a:ext cx="1386077" cy="243839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999332" y="723744"/>
              <a:ext cx="4231640" cy="2183765"/>
            </a:xfrm>
            <a:custGeom>
              <a:avLst/>
              <a:gdLst/>
              <a:ahLst/>
              <a:cxnLst/>
              <a:rect l="l" t="t" r="r" b="b"/>
              <a:pathLst>
                <a:path w="4231640" h="2183765">
                  <a:moveTo>
                    <a:pt x="4231469" y="0"/>
                  </a:moveTo>
                  <a:lnTo>
                    <a:pt x="0" y="0"/>
                  </a:lnTo>
                  <a:lnTo>
                    <a:pt x="0" y="2183764"/>
                  </a:lnTo>
                  <a:lnTo>
                    <a:pt x="4231469" y="2183764"/>
                  </a:lnTo>
                  <a:lnTo>
                    <a:pt x="4231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805141" y="905313"/>
              <a:ext cx="628650" cy="958215"/>
            </a:xfrm>
            <a:custGeom>
              <a:avLst/>
              <a:gdLst/>
              <a:ahLst/>
              <a:cxnLst/>
              <a:rect l="l" t="t" r="r" b="b"/>
              <a:pathLst>
                <a:path w="628650" h="958214">
                  <a:moveTo>
                    <a:pt x="0" y="0"/>
                  </a:moveTo>
                  <a:lnTo>
                    <a:pt x="0" y="958175"/>
                  </a:lnTo>
                  <a:lnTo>
                    <a:pt x="628160" y="149177"/>
                  </a:lnTo>
                  <a:lnTo>
                    <a:pt x="584294" y="127506"/>
                  </a:lnTo>
                  <a:lnTo>
                    <a:pt x="539430" y="107474"/>
                  </a:lnTo>
                  <a:lnTo>
                    <a:pt x="493639" y="89097"/>
                  </a:lnTo>
                  <a:lnTo>
                    <a:pt x="446990" y="72392"/>
                  </a:lnTo>
                  <a:lnTo>
                    <a:pt x="399553" y="57375"/>
                  </a:lnTo>
                  <a:lnTo>
                    <a:pt x="351396" y="44063"/>
                  </a:lnTo>
                  <a:lnTo>
                    <a:pt x="302589" y="32472"/>
                  </a:lnTo>
                  <a:lnTo>
                    <a:pt x="253202" y="22619"/>
                  </a:lnTo>
                  <a:lnTo>
                    <a:pt x="203305" y="14520"/>
                  </a:lnTo>
                  <a:lnTo>
                    <a:pt x="152966" y="8192"/>
                  </a:lnTo>
                  <a:lnTo>
                    <a:pt x="102256" y="3652"/>
                  </a:lnTo>
                  <a:lnTo>
                    <a:pt x="51244" y="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805141" y="905313"/>
              <a:ext cx="628650" cy="958215"/>
            </a:xfrm>
            <a:custGeom>
              <a:avLst/>
              <a:gdLst/>
              <a:ahLst/>
              <a:cxnLst/>
              <a:rect l="l" t="t" r="r" b="b"/>
              <a:pathLst>
                <a:path w="628650" h="958214">
                  <a:moveTo>
                    <a:pt x="0" y="0"/>
                  </a:moveTo>
                  <a:lnTo>
                    <a:pt x="51244" y="915"/>
                  </a:lnTo>
                  <a:lnTo>
                    <a:pt x="102256" y="3652"/>
                  </a:lnTo>
                  <a:lnTo>
                    <a:pt x="152966" y="8192"/>
                  </a:lnTo>
                  <a:lnTo>
                    <a:pt x="203305" y="14520"/>
                  </a:lnTo>
                  <a:lnTo>
                    <a:pt x="253202" y="22619"/>
                  </a:lnTo>
                  <a:lnTo>
                    <a:pt x="302589" y="32472"/>
                  </a:lnTo>
                  <a:lnTo>
                    <a:pt x="351396" y="44063"/>
                  </a:lnTo>
                  <a:lnTo>
                    <a:pt x="399553" y="57375"/>
                  </a:lnTo>
                  <a:lnTo>
                    <a:pt x="446990" y="72392"/>
                  </a:lnTo>
                  <a:lnTo>
                    <a:pt x="493639" y="89097"/>
                  </a:lnTo>
                  <a:lnTo>
                    <a:pt x="539430" y="107474"/>
                  </a:lnTo>
                  <a:lnTo>
                    <a:pt x="584294" y="127506"/>
                  </a:lnTo>
                  <a:lnTo>
                    <a:pt x="628160" y="149177"/>
                  </a:lnTo>
                  <a:lnTo>
                    <a:pt x="0" y="958175"/>
                  </a:lnTo>
                  <a:lnTo>
                    <a:pt x="0" y="0"/>
                  </a:lnTo>
                  <a:close/>
                </a:path>
              </a:pathLst>
            </a:custGeom>
            <a:ln w="9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805141" y="1054490"/>
              <a:ext cx="903605" cy="809625"/>
            </a:xfrm>
            <a:custGeom>
              <a:avLst/>
              <a:gdLst/>
              <a:ahLst/>
              <a:cxnLst/>
              <a:rect l="l" t="t" r="r" b="b"/>
              <a:pathLst>
                <a:path w="903604" h="809625">
                  <a:moveTo>
                    <a:pt x="628160" y="0"/>
                  </a:moveTo>
                  <a:lnTo>
                    <a:pt x="0" y="808998"/>
                  </a:lnTo>
                  <a:lnTo>
                    <a:pt x="903303" y="198241"/>
                  </a:lnTo>
                  <a:lnTo>
                    <a:pt x="868807" y="165687"/>
                  </a:lnTo>
                  <a:lnTo>
                    <a:pt x="832609" y="134472"/>
                  </a:lnTo>
                  <a:lnTo>
                    <a:pt x="794770" y="104638"/>
                  </a:lnTo>
                  <a:lnTo>
                    <a:pt x="755346" y="76229"/>
                  </a:lnTo>
                  <a:lnTo>
                    <a:pt x="714398" y="49291"/>
                  </a:lnTo>
                  <a:lnTo>
                    <a:pt x="671983" y="23866"/>
                  </a:lnTo>
                  <a:lnTo>
                    <a:pt x="62816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805141" y="1054490"/>
              <a:ext cx="903605" cy="809625"/>
            </a:xfrm>
            <a:custGeom>
              <a:avLst/>
              <a:gdLst/>
              <a:ahLst/>
              <a:cxnLst/>
              <a:rect l="l" t="t" r="r" b="b"/>
              <a:pathLst>
                <a:path w="903604" h="809625">
                  <a:moveTo>
                    <a:pt x="628160" y="0"/>
                  </a:moveTo>
                  <a:lnTo>
                    <a:pt x="671983" y="23866"/>
                  </a:lnTo>
                  <a:lnTo>
                    <a:pt x="714398" y="49291"/>
                  </a:lnTo>
                  <a:lnTo>
                    <a:pt x="755346" y="76229"/>
                  </a:lnTo>
                  <a:lnTo>
                    <a:pt x="794770" y="104638"/>
                  </a:lnTo>
                  <a:lnTo>
                    <a:pt x="832609" y="134472"/>
                  </a:lnTo>
                  <a:lnTo>
                    <a:pt x="868807" y="165687"/>
                  </a:lnTo>
                  <a:lnTo>
                    <a:pt x="903303" y="198241"/>
                  </a:lnTo>
                  <a:lnTo>
                    <a:pt x="0" y="808998"/>
                  </a:lnTo>
                  <a:lnTo>
                    <a:pt x="628160" y="0"/>
                  </a:lnTo>
                  <a:close/>
                </a:path>
              </a:pathLst>
            </a:custGeom>
            <a:ln w="88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805141" y="1252731"/>
              <a:ext cx="1172210" cy="730885"/>
            </a:xfrm>
            <a:custGeom>
              <a:avLst/>
              <a:gdLst/>
              <a:ahLst/>
              <a:cxnLst/>
              <a:rect l="l" t="t" r="r" b="b"/>
              <a:pathLst>
                <a:path w="1172210" h="730885">
                  <a:moveTo>
                    <a:pt x="903303" y="0"/>
                  </a:moveTo>
                  <a:lnTo>
                    <a:pt x="0" y="610756"/>
                  </a:lnTo>
                  <a:lnTo>
                    <a:pt x="1163096" y="730870"/>
                  </a:lnTo>
                  <a:lnTo>
                    <a:pt x="1169127" y="681647"/>
                  </a:lnTo>
                  <a:lnTo>
                    <a:pt x="1172036" y="632467"/>
                  </a:lnTo>
                  <a:lnTo>
                    <a:pt x="1171857" y="583423"/>
                  </a:lnTo>
                  <a:lnTo>
                    <a:pt x="1168622" y="534607"/>
                  </a:lnTo>
                  <a:lnTo>
                    <a:pt x="1162364" y="486111"/>
                  </a:lnTo>
                  <a:lnTo>
                    <a:pt x="1153115" y="438025"/>
                  </a:lnTo>
                  <a:lnTo>
                    <a:pt x="1140908" y="390443"/>
                  </a:lnTo>
                  <a:lnTo>
                    <a:pt x="1125775" y="343456"/>
                  </a:lnTo>
                  <a:lnTo>
                    <a:pt x="1107750" y="297156"/>
                  </a:lnTo>
                  <a:lnTo>
                    <a:pt x="1086864" y="251635"/>
                  </a:lnTo>
                  <a:lnTo>
                    <a:pt x="1063150" y="206984"/>
                  </a:lnTo>
                  <a:lnTo>
                    <a:pt x="1036641" y="163295"/>
                  </a:lnTo>
                  <a:lnTo>
                    <a:pt x="1007369" y="120660"/>
                  </a:lnTo>
                  <a:lnTo>
                    <a:pt x="975367" y="79172"/>
                  </a:lnTo>
                  <a:lnTo>
                    <a:pt x="940668" y="38921"/>
                  </a:lnTo>
                  <a:lnTo>
                    <a:pt x="90330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805141" y="1252731"/>
              <a:ext cx="1172210" cy="730885"/>
            </a:xfrm>
            <a:custGeom>
              <a:avLst/>
              <a:gdLst/>
              <a:ahLst/>
              <a:cxnLst/>
              <a:rect l="l" t="t" r="r" b="b"/>
              <a:pathLst>
                <a:path w="1172210" h="730885">
                  <a:moveTo>
                    <a:pt x="903303" y="0"/>
                  </a:moveTo>
                  <a:lnTo>
                    <a:pt x="940668" y="38921"/>
                  </a:lnTo>
                  <a:lnTo>
                    <a:pt x="975367" y="79172"/>
                  </a:lnTo>
                  <a:lnTo>
                    <a:pt x="1007369" y="120660"/>
                  </a:lnTo>
                  <a:lnTo>
                    <a:pt x="1036641" y="163295"/>
                  </a:lnTo>
                  <a:lnTo>
                    <a:pt x="1063150" y="206984"/>
                  </a:lnTo>
                  <a:lnTo>
                    <a:pt x="1086864" y="251635"/>
                  </a:lnTo>
                  <a:lnTo>
                    <a:pt x="1107750" y="297156"/>
                  </a:lnTo>
                  <a:lnTo>
                    <a:pt x="1125775" y="343456"/>
                  </a:lnTo>
                  <a:lnTo>
                    <a:pt x="1140908" y="390443"/>
                  </a:lnTo>
                  <a:lnTo>
                    <a:pt x="1153115" y="438025"/>
                  </a:lnTo>
                  <a:lnTo>
                    <a:pt x="1162364" y="486111"/>
                  </a:lnTo>
                  <a:lnTo>
                    <a:pt x="1168622" y="534607"/>
                  </a:lnTo>
                  <a:lnTo>
                    <a:pt x="1171857" y="583423"/>
                  </a:lnTo>
                  <a:lnTo>
                    <a:pt x="1172036" y="632467"/>
                  </a:lnTo>
                  <a:lnTo>
                    <a:pt x="1169127" y="681647"/>
                  </a:lnTo>
                  <a:lnTo>
                    <a:pt x="1163096" y="730870"/>
                  </a:lnTo>
                  <a:lnTo>
                    <a:pt x="0" y="610756"/>
                  </a:lnTo>
                  <a:lnTo>
                    <a:pt x="903303" y="0"/>
                  </a:lnTo>
                  <a:close/>
                </a:path>
              </a:pathLst>
            </a:custGeom>
            <a:ln w="85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805141" y="1863488"/>
              <a:ext cx="1163320" cy="775335"/>
            </a:xfrm>
            <a:custGeom>
              <a:avLst/>
              <a:gdLst/>
              <a:ahLst/>
              <a:cxnLst/>
              <a:rect l="l" t="t" r="r" b="b"/>
              <a:pathLst>
                <a:path w="1163320" h="775335">
                  <a:moveTo>
                    <a:pt x="0" y="0"/>
                  </a:moveTo>
                  <a:lnTo>
                    <a:pt x="689040" y="775221"/>
                  </a:lnTo>
                  <a:lnTo>
                    <a:pt x="734310" y="746942"/>
                  </a:lnTo>
                  <a:lnTo>
                    <a:pt x="777656" y="717037"/>
                  </a:lnTo>
                  <a:lnTo>
                    <a:pt x="819026" y="685575"/>
                  </a:lnTo>
                  <a:lnTo>
                    <a:pt x="858372" y="652626"/>
                  </a:lnTo>
                  <a:lnTo>
                    <a:pt x="895644" y="618257"/>
                  </a:lnTo>
                  <a:lnTo>
                    <a:pt x="930793" y="582537"/>
                  </a:lnTo>
                  <a:lnTo>
                    <a:pt x="963769" y="545536"/>
                  </a:lnTo>
                  <a:lnTo>
                    <a:pt x="994522" y="507320"/>
                  </a:lnTo>
                  <a:lnTo>
                    <a:pt x="1023002" y="467961"/>
                  </a:lnTo>
                  <a:lnTo>
                    <a:pt x="1049161" y="427525"/>
                  </a:lnTo>
                  <a:lnTo>
                    <a:pt x="1072949" y="386082"/>
                  </a:lnTo>
                  <a:lnTo>
                    <a:pt x="1094315" y="343700"/>
                  </a:lnTo>
                  <a:lnTo>
                    <a:pt x="1113211" y="300448"/>
                  </a:lnTo>
                  <a:lnTo>
                    <a:pt x="1129587" y="256395"/>
                  </a:lnTo>
                  <a:lnTo>
                    <a:pt x="1143392" y="211609"/>
                  </a:lnTo>
                  <a:lnTo>
                    <a:pt x="1154579" y="166159"/>
                  </a:lnTo>
                  <a:lnTo>
                    <a:pt x="1163096" y="120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805141" y="1863488"/>
              <a:ext cx="1163320" cy="775335"/>
            </a:xfrm>
            <a:custGeom>
              <a:avLst/>
              <a:gdLst/>
              <a:ahLst/>
              <a:cxnLst/>
              <a:rect l="l" t="t" r="r" b="b"/>
              <a:pathLst>
                <a:path w="1163320" h="775335">
                  <a:moveTo>
                    <a:pt x="1163096" y="120113"/>
                  </a:moveTo>
                  <a:lnTo>
                    <a:pt x="1154579" y="166159"/>
                  </a:lnTo>
                  <a:lnTo>
                    <a:pt x="1143392" y="211609"/>
                  </a:lnTo>
                  <a:lnTo>
                    <a:pt x="1129587" y="256395"/>
                  </a:lnTo>
                  <a:lnTo>
                    <a:pt x="1113211" y="300448"/>
                  </a:lnTo>
                  <a:lnTo>
                    <a:pt x="1094315" y="343700"/>
                  </a:lnTo>
                  <a:lnTo>
                    <a:pt x="1072949" y="386082"/>
                  </a:lnTo>
                  <a:lnTo>
                    <a:pt x="1049161" y="427525"/>
                  </a:lnTo>
                  <a:lnTo>
                    <a:pt x="1023002" y="467961"/>
                  </a:lnTo>
                  <a:lnTo>
                    <a:pt x="994522" y="507320"/>
                  </a:lnTo>
                  <a:lnTo>
                    <a:pt x="963769" y="545536"/>
                  </a:lnTo>
                  <a:lnTo>
                    <a:pt x="930793" y="582537"/>
                  </a:lnTo>
                  <a:lnTo>
                    <a:pt x="895644" y="618257"/>
                  </a:lnTo>
                  <a:lnTo>
                    <a:pt x="858372" y="652626"/>
                  </a:lnTo>
                  <a:lnTo>
                    <a:pt x="819026" y="685575"/>
                  </a:lnTo>
                  <a:lnTo>
                    <a:pt x="777656" y="717037"/>
                  </a:lnTo>
                  <a:lnTo>
                    <a:pt x="734310" y="746942"/>
                  </a:lnTo>
                  <a:lnTo>
                    <a:pt x="689040" y="775221"/>
                  </a:lnTo>
                  <a:lnTo>
                    <a:pt x="0" y="0"/>
                  </a:lnTo>
                  <a:lnTo>
                    <a:pt x="1163096" y="120113"/>
                  </a:lnTo>
                  <a:close/>
                </a:path>
              </a:pathLst>
            </a:custGeom>
            <a:ln w="85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632735" y="905313"/>
              <a:ext cx="1861820" cy="1917064"/>
            </a:xfrm>
            <a:custGeom>
              <a:avLst/>
              <a:gdLst/>
              <a:ahLst/>
              <a:cxnLst/>
              <a:rect l="l" t="t" r="r" b="b"/>
              <a:pathLst>
                <a:path w="1861820" h="1917064">
                  <a:moveTo>
                    <a:pt x="1172406" y="0"/>
                  </a:moveTo>
                  <a:lnTo>
                    <a:pt x="1119460" y="976"/>
                  </a:lnTo>
                  <a:lnTo>
                    <a:pt x="1066786" y="3893"/>
                  </a:lnTo>
                  <a:lnTo>
                    <a:pt x="1014458" y="8730"/>
                  </a:lnTo>
                  <a:lnTo>
                    <a:pt x="962552" y="15468"/>
                  </a:lnTo>
                  <a:lnTo>
                    <a:pt x="911143" y="24086"/>
                  </a:lnTo>
                  <a:lnTo>
                    <a:pt x="860308" y="34565"/>
                  </a:lnTo>
                  <a:lnTo>
                    <a:pt x="810123" y="46885"/>
                  </a:lnTo>
                  <a:lnTo>
                    <a:pt x="760662" y="61027"/>
                  </a:lnTo>
                  <a:lnTo>
                    <a:pt x="712002" y="76970"/>
                  </a:lnTo>
                  <a:lnTo>
                    <a:pt x="664219" y="94694"/>
                  </a:lnTo>
                  <a:lnTo>
                    <a:pt x="617388" y="114181"/>
                  </a:lnTo>
                  <a:lnTo>
                    <a:pt x="571584" y="135409"/>
                  </a:lnTo>
                  <a:lnTo>
                    <a:pt x="526885" y="158359"/>
                  </a:lnTo>
                  <a:lnTo>
                    <a:pt x="483365" y="183012"/>
                  </a:lnTo>
                  <a:lnTo>
                    <a:pt x="439464" y="210365"/>
                  </a:lnTo>
                  <a:lnTo>
                    <a:pt x="397573" y="239066"/>
                  </a:lnTo>
                  <a:lnTo>
                    <a:pt x="357703" y="269050"/>
                  </a:lnTo>
                  <a:lnTo>
                    <a:pt x="319868" y="300253"/>
                  </a:lnTo>
                  <a:lnTo>
                    <a:pt x="284080" y="332611"/>
                  </a:lnTo>
                  <a:lnTo>
                    <a:pt x="250352" y="366060"/>
                  </a:lnTo>
                  <a:lnTo>
                    <a:pt x="218694" y="400534"/>
                  </a:lnTo>
                  <a:lnTo>
                    <a:pt x="189122" y="435971"/>
                  </a:lnTo>
                  <a:lnTo>
                    <a:pt x="161645" y="472305"/>
                  </a:lnTo>
                  <a:lnTo>
                    <a:pt x="136278" y="509473"/>
                  </a:lnTo>
                  <a:lnTo>
                    <a:pt x="113032" y="547409"/>
                  </a:lnTo>
                  <a:lnTo>
                    <a:pt x="91921" y="586050"/>
                  </a:lnTo>
                  <a:lnTo>
                    <a:pt x="72956" y="625331"/>
                  </a:lnTo>
                  <a:lnTo>
                    <a:pt x="56149" y="665189"/>
                  </a:lnTo>
                  <a:lnTo>
                    <a:pt x="41514" y="705558"/>
                  </a:lnTo>
                  <a:lnTo>
                    <a:pt x="29063" y="746375"/>
                  </a:lnTo>
                  <a:lnTo>
                    <a:pt x="18808" y="787576"/>
                  </a:lnTo>
                  <a:lnTo>
                    <a:pt x="10762" y="829095"/>
                  </a:lnTo>
                  <a:lnTo>
                    <a:pt x="4937" y="870868"/>
                  </a:lnTo>
                  <a:lnTo>
                    <a:pt x="1345" y="912832"/>
                  </a:lnTo>
                  <a:lnTo>
                    <a:pt x="0" y="954922"/>
                  </a:lnTo>
                  <a:lnTo>
                    <a:pt x="912" y="997074"/>
                  </a:lnTo>
                  <a:lnTo>
                    <a:pt x="4096" y="1039223"/>
                  </a:lnTo>
                  <a:lnTo>
                    <a:pt x="9563" y="1081306"/>
                  </a:lnTo>
                  <a:lnTo>
                    <a:pt x="17326" y="1123257"/>
                  </a:lnTo>
                  <a:lnTo>
                    <a:pt x="27398" y="1165013"/>
                  </a:lnTo>
                  <a:lnTo>
                    <a:pt x="39790" y="1206509"/>
                  </a:lnTo>
                  <a:lnTo>
                    <a:pt x="54515" y="1247681"/>
                  </a:lnTo>
                  <a:lnTo>
                    <a:pt x="71586" y="1288465"/>
                  </a:lnTo>
                  <a:lnTo>
                    <a:pt x="91015" y="1328796"/>
                  </a:lnTo>
                  <a:lnTo>
                    <a:pt x="112814" y="1368610"/>
                  </a:lnTo>
                  <a:lnTo>
                    <a:pt x="136996" y="1407843"/>
                  </a:lnTo>
                  <a:lnTo>
                    <a:pt x="163574" y="1446430"/>
                  </a:lnTo>
                  <a:lnTo>
                    <a:pt x="192560" y="1484308"/>
                  </a:lnTo>
                  <a:lnTo>
                    <a:pt x="223966" y="1521412"/>
                  </a:lnTo>
                  <a:lnTo>
                    <a:pt x="254733" y="1554518"/>
                  </a:lnTo>
                  <a:lnTo>
                    <a:pt x="286904" y="1586232"/>
                  </a:lnTo>
                  <a:lnTo>
                    <a:pt x="320417" y="1616546"/>
                  </a:lnTo>
                  <a:lnTo>
                    <a:pt x="355210" y="1645451"/>
                  </a:lnTo>
                  <a:lnTo>
                    <a:pt x="391222" y="1672939"/>
                  </a:lnTo>
                  <a:lnTo>
                    <a:pt x="428392" y="1699004"/>
                  </a:lnTo>
                  <a:lnTo>
                    <a:pt x="466659" y="1723636"/>
                  </a:lnTo>
                  <a:lnTo>
                    <a:pt x="505960" y="1746827"/>
                  </a:lnTo>
                  <a:lnTo>
                    <a:pt x="546235" y="1768571"/>
                  </a:lnTo>
                  <a:lnTo>
                    <a:pt x="587421" y="1788858"/>
                  </a:lnTo>
                  <a:lnTo>
                    <a:pt x="629459" y="1807681"/>
                  </a:lnTo>
                  <a:lnTo>
                    <a:pt x="672285" y="1825032"/>
                  </a:lnTo>
                  <a:lnTo>
                    <a:pt x="715839" y="1840903"/>
                  </a:lnTo>
                  <a:lnTo>
                    <a:pt x="760059" y="1855286"/>
                  </a:lnTo>
                  <a:lnTo>
                    <a:pt x="804883" y="1868173"/>
                  </a:lnTo>
                  <a:lnTo>
                    <a:pt x="850251" y="1879556"/>
                  </a:lnTo>
                  <a:lnTo>
                    <a:pt x="896101" y="1889427"/>
                  </a:lnTo>
                  <a:lnTo>
                    <a:pt x="942372" y="1897779"/>
                  </a:lnTo>
                  <a:lnTo>
                    <a:pt x="989001" y="1904602"/>
                  </a:lnTo>
                  <a:lnTo>
                    <a:pt x="1035928" y="1909890"/>
                  </a:lnTo>
                  <a:lnTo>
                    <a:pt x="1083091" y="1913634"/>
                  </a:lnTo>
                  <a:lnTo>
                    <a:pt x="1130428" y="1915827"/>
                  </a:lnTo>
                  <a:lnTo>
                    <a:pt x="1177879" y="1916460"/>
                  </a:lnTo>
                  <a:lnTo>
                    <a:pt x="1225382" y="1915526"/>
                  </a:lnTo>
                  <a:lnTo>
                    <a:pt x="1272874" y="1913016"/>
                  </a:lnTo>
                  <a:lnTo>
                    <a:pt x="1320296" y="1908922"/>
                  </a:lnTo>
                  <a:lnTo>
                    <a:pt x="1367585" y="1903237"/>
                  </a:lnTo>
                  <a:lnTo>
                    <a:pt x="1414681" y="1895953"/>
                  </a:lnTo>
                  <a:lnTo>
                    <a:pt x="1461520" y="1887062"/>
                  </a:lnTo>
                  <a:lnTo>
                    <a:pt x="1508043" y="1876555"/>
                  </a:lnTo>
                  <a:lnTo>
                    <a:pt x="1554188" y="1864425"/>
                  </a:lnTo>
                  <a:lnTo>
                    <a:pt x="1599893" y="1850664"/>
                  </a:lnTo>
                  <a:lnTo>
                    <a:pt x="1645096" y="1835263"/>
                  </a:lnTo>
                  <a:lnTo>
                    <a:pt x="1689737" y="1818216"/>
                  </a:lnTo>
                  <a:lnTo>
                    <a:pt x="1733754" y="1799513"/>
                  </a:lnTo>
                  <a:lnTo>
                    <a:pt x="1777086" y="1779148"/>
                  </a:lnTo>
                  <a:lnTo>
                    <a:pt x="1819670" y="1757112"/>
                  </a:lnTo>
                  <a:lnTo>
                    <a:pt x="1861446" y="1733396"/>
                  </a:lnTo>
                  <a:lnTo>
                    <a:pt x="1172406" y="958175"/>
                  </a:lnTo>
                  <a:lnTo>
                    <a:pt x="117240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632735" y="905313"/>
              <a:ext cx="1861820" cy="1917064"/>
            </a:xfrm>
            <a:custGeom>
              <a:avLst/>
              <a:gdLst/>
              <a:ahLst/>
              <a:cxnLst/>
              <a:rect l="l" t="t" r="r" b="b"/>
              <a:pathLst>
                <a:path w="1861820" h="1917064">
                  <a:moveTo>
                    <a:pt x="1861446" y="1733396"/>
                  </a:moveTo>
                  <a:lnTo>
                    <a:pt x="1819670" y="1757112"/>
                  </a:lnTo>
                  <a:lnTo>
                    <a:pt x="1777086" y="1779148"/>
                  </a:lnTo>
                  <a:lnTo>
                    <a:pt x="1733754" y="1799513"/>
                  </a:lnTo>
                  <a:lnTo>
                    <a:pt x="1689737" y="1818216"/>
                  </a:lnTo>
                  <a:lnTo>
                    <a:pt x="1645096" y="1835263"/>
                  </a:lnTo>
                  <a:lnTo>
                    <a:pt x="1599893" y="1850664"/>
                  </a:lnTo>
                  <a:lnTo>
                    <a:pt x="1554188" y="1864425"/>
                  </a:lnTo>
                  <a:lnTo>
                    <a:pt x="1508043" y="1876555"/>
                  </a:lnTo>
                  <a:lnTo>
                    <a:pt x="1461520" y="1887062"/>
                  </a:lnTo>
                  <a:lnTo>
                    <a:pt x="1414681" y="1895953"/>
                  </a:lnTo>
                  <a:lnTo>
                    <a:pt x="1367585" y="1903237"/>
                  </a:lnTo>
                  <a:lnTo>
                    <a:pt x="1320296" y="1908922"/>
                  </a:lnTo>
                  <a:lnTo>
                    <a:pt x="1272874" y="1913016"/>
                  </a:lnTo>
                  <a:lnTo>
                    <a:pt x="1225382" y="1915526"/>
                  </a:lnTo>
                  <a:lnTo>
                    <a:pt x="1177879" y="1916460"/>
                  </a:lnTo>
                  <a:lnTo>
                    <a:pt x="1130428" y="1915827"/>
                  </a:lnTo>
                  <a:lnTo>
                    <a:pt x="1083091" y="1913634"/>
                  </a:lnTo>
                  <a:lnTo>
                    <a:pt x="1035928" y="1909890"/>
                  </a:lnTo>
                  <a:lnTo>
                    <a:pt x="989001" y="1904602"/>
                  </a:lnTo>
                  <a:lnTo>
                    <a:pt x="942372" y="1897779"/>
                  </a:lnTo>
                  <a:lnTo>
                    <a:pt x="896101" y="1889427"/>
                  </a:lnTo>
                  <a:lnTo>
                    <a:pt x="850251" y="1879556"/>
                  </a:lnTo>
                  <a:lnTo>
                    <a:pt x="804883" y="1868173"/>
                  </a:lnTo>
                  <a:lnTo>
                    <a:pt x="760059" y="1855286"/>
                  </a:lnTo>
                  <a:lnTo>
                    <a:pt x="715839" y="1840903"/>
                  </a:lnTo>
                  <a:lnTo>
                    <a:pt x="672285" y="1825032"/>
                  </a:lnTo>
                  <a:lnTo>
                    <a:pt x="629459" y="1807681"/>
                  </a:lnTo>
                  <a:lnTo>
                    <a:pt x="587421" y="1788858"/>
                  </a:lnTo>
                  <a:lnTo>
                    <a:pt x="546235" y="1768571"/>
                  </a:lnTo>
                  <a:lnTo>
                    <a:pt x="505960" y="1746827"/>
                  </a:lnTo>
                  <a:lnTo>
                    <a:pt x="466659" y="1723636"/>
                  </a:lnTo>
                  <a:lnTo>
                    <a:pt x="428392" y="1699004"/>
                  </a:lnTo>
                  <a:lnTo>
                    <a:pt x="391222" y="1672939"/>
                  </a:lnTo>
                  <a:lnTo>
                    <a:pt x="355210" y="1645451"/>
                  </a:lnTo>
                  <a:lnTo>
                    <a:pt x="320417" y="1616546"/>
                  </a:lnTo>
                  <a:lnTo>
                    <a:pt x="286904" y="1586232"/>
                  </a:lnTo>
                  <a:lnTo>
                    <a:pt x="254733" y="1554518"/>
                  </a:lnTo>
                  <a:lnTo>
                    <a:pt x="223966" y="1521412"/>
                  </a:lnTo>
                  <a:lnTo>
                    <a:pt x="192560" y="1484308"/>
                  </a:lnTo>
                  <a:lnTo>
                    <a:pt x="163574" y="1446430"/>
                  </a:lnTo>
                  <a:lnTo>
                    <a:pt x="136996" y="1407843"/>
                  </a:lnTo>
                  <a:lnTo>
                    <a:pt x="112814" y="1368610"/>
                  </a:lnTo>
                  <a:lnTo>
                    <a:pt x="91015" y="1328796"/>
                  </a:lnTo>
                  <a:lnTo>
                    <a:pt x="71586" y="1288465"/>
                  </a:lnTo>
                  <a:lnTo>
                    <a:pt x="54515" y="1247681"/>
                  </a:lnTo>
                  <a:lnTo>
                    <a:pt x="39790" y="1206509"/>
                  </a:lnTo>
                  <a:lnTo>
                    <a:pt x="27398" y="1165013"/>
                  </a:lnTo>
                  <a:lnTo>
                    <a:pt x="17326" y="1123257"/>
                  </a:lnTo>
                  <a:lnTo>
                    <a:pt x="9563" y="1081306"/>
                  </a:lnTo>
                  <a:lnTo>
                    <a:pt x="4096" y="1039223"/>
                  </a:lnTo>
                  <a:lnTo>
                    <a:pt x="912" y="997074"/>
                  </a:lnTo>
                  <a:lnTo>
                    <a:pt x="0" y="954922"/>
                  </a:lnTo>
                  <a:lnTo>
                    <a:pt x="1345" y="912832"/>
                  </a:lnTo>
                  <a:lnTo>
                    <a:pt x="4937" y="870868"/>
                  </a:lnTo>
                  <a:lnTo>
                    <a:pt x="10762" y="829095"/>
                  </a:lnTo>
                  <a:lnTo>
                    <a:pt x="18808" y="787576"/>
                  </a:lnTo>
                  <a:lnTo>
                    <a:pt x="29063" y="746375"/>
                  </a:lnTo>
                  <a:lnTo>
                    <a:pt x="41514" y="705558"/>
                  </a:lnTo>
                  <a:lnTo>
                    <a:pt x="56149" y="665189"/>
                  </a:lnTo>
                  <a:lnTo>
                    <a:pt x="72956" y="625331"/>
                  </a:lnTo>
                  <a:lnTo>
                    <a:pt x="91921" y="586050"/>
                  </a:lnTo>
                  <a:lnTo>
                    <a:pt x="113032" y="547409"/>
                  </a:lnTo>
                  <a:lnTo>
                    <a:pt x="136278" y="509473"/>
                  </a:lnTo>
                  <a:lnTo>
                    <a:pt x="161645" y="472305"/>
                  </a:lnTo>
                  <a:lnTo>
                    <a:pt x="189122" y="435971"/>
                  </a:lnTo>
                  <a:lnTo>
                    <a:pt x="218694" y="400534"/>
                  </a:lnTo>
                  <a:lnTo>
                    <a:pt x="250352" y="366060"/>
                  </a:lnTo>
                  <a:lnTo>
                    <a:pt x="284080" y="332611"/>
                  </a:lnTo>
                  <a:lnTo>
                    <a:pt x="319868" y="300253"/>
                  </a:lnTo>
                  <a:lnTo>
                    <a:pt x="357703" y="269050"/>
                  </a:lnTo>
                  <a:lnTo>
                    <a:pt x="397573" y="239066"/>
                  </a:lnTo>
                  <a:lnTo>
                    <a:pt x="439464" y="210365"/>
                  </a:lnTo>
                  <a:lnTo>
                    <a:pt x="483365" y="183012"/>
                  </a:lnTo>
                  <a:lnTo>
                    <a:pt x="526885" y="158359"/>
                  </a:lnTo>
                  <a:lnTo>
                    <a:pt x="571584" y="135409"/>
                  </a:lnTo>
                  <a:lnTo>
                    <a:pt x="617388" y="114181"/>
                  </a:lnTo>
                  <a:lnTo>
                    <a:pt x="664219" y="94694"/>
                  </a:lnTo>
                  <a:lnTo>
                    <a:pt x="712002" y="76970"/>
                  </a:lnTo>
                  <a:lnTo>
                    <a:pt x="760662" y="61027"/>
                  </a:lnTo>
                  <a:lnTo>
                    <a:pt x="810123" y="46885"/>
                  </a:lnTo>
                  <a:lnTo>
                    <a:pt x="860308" y="34565"/>
                  </a:lnTo>
                  <a:lnTo>
                    <a:pt x="911143" y="24086"/>
                  </a:lnTo>
                  <a:lnTo>
                    <a:pt x="962552" y="15468"/>
                  </a:lnTo>
                  <a:lnTo>
                    <a:pt x="1014458" y="8730"/>
                  </a:lnTo>
                  <a:lnTo>
                    <a:pt x="1066786" y="3893"/>
                  </a:lnTo>
                  <a:lnTo>
                    <a:pt x="1119460" y="976"/>
                  </a:lnTo>
                  <a:lnTo>
                    <a:pt x="1172406" y="0"/>
                  </a:lnTo>
                  <a:lnTo>
                    <a:pt x="1172406" y="958175"/>
                  </a:lnTo>
                  <a:lnTo>
                    <a:pt x="1861446" y="1733396"/>
                  </a:lnTo>
                  <a:close/>
                </a:path>
              </a:pathLst>
            </a:custGeom>
            <a:ln w="89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6" name="object 8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14767" y="447420"/>
            <a:ext cx="2284222" cy="243839"/>
          </a:xfrm>
          <a:prstGeom prst="rect">
            <a:avLst/>
          </a:prstGeom>
        </p:spPr>
      </p:pic>
      <p:sp>
        <p:nvSpPr>
          <p:cNvPr id="87" name="object 87" descr=""/>
          <p:cNvSpPr txBox="1"/>
          <p:nvPr/>
        </p:nvSpPr>
        <p:spPr>
          <a:xfrm>
            <a:off x="4028059" y="2916427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965708" y="5943396"/>
            <a:ext cx="43440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3675634" y="6050076"/>
            <a:ext cx="16338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7536942" y="5943396"/>
            <a:ext cx="4344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4145457" y="793706"/>
            <a:ext cx="1651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80" b="1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6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4628238" y="1003637"/>
            <a:ext cx="1651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80" b="1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6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4993522" y="1510367"/>
            <a:ext cx="21907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70" b="1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4870646" y="2342321"/>
            <a:ext cx="21971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70" b="1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408258" y="2129060"/>
            <a:ext cx="21971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70" b="1">
                <a:solidFill>
                  <a:srgbClr val="404040"/>
                </a:solidFill>
                <a:latin typeface="Arial"/>
                <a:cs typeface="Arial"/>
              </a:rPr>
              <a:t>60%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1181544" y="908003"/>
            <a:ext cx="68580" cy="57785"/>
            <a:chOff x="1181544" y="908003"/>
            <a:chExt cx="68580" cy="57785"/>
          </a:xfrm>
        </p:grpSpPr>
        <p:sp>
          <p:nvSpPr>
            <p:cNvPr id="97" name="object 97" descr=""/>
            <p:cNvSpPr/>
            <p:nvPr/>
          </p:nvSpPr>
          <p:spPr>
            <a:xfrm>
              <a:off x="1186307" y="91276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59">
                  <a:moveTo>
                    <a:pt x="59043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9043" y="48259"/>
                  </a:lnTo>
                  <a:lnTo>
                    <a:pt x="59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186307" y="91276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59">
                  <a:moveTo>
                    <a:pt x="0" y="48259"/>
                  </a:moveTo>
                  <a:lnTo>
                    <a:pt x="59043" y="48259"/>
                  </a:lnTo>
                  <a:lnTo>
                    <a:pt x="5904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ln w="8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1255724" y="858884"/>
            <a:ext cx="747395" cy="253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890"/>
              </a:lnSpc>
              <a:spcBef>
                <a:spcPts val="110"/>
              </a:spcBef>
            </a:pP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Zinc</a:t>
            </a:r>
            <a:r>
              <a:rPr dirty="0" sz="75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750" spc="90" b="1">
                <a:solidFill>
                  <a:srgbClr val="001F5F"/>
                </a:solidFill>
                <a:latin typeface="Arial"/>
                <a:cs typeface="Arial"/>
              </a:rPr>
              <a:t>Oxide</a:t>
            </a:r>
            <a:r>
              <a:rPr dirty="0" sz="75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750" spc="80" b="1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890"/>
              </a:lnSpc>
            </a:pP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Chemicals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1181545" y="1318213"/>
            <a:ext cx="68580" cy="57785"/>
            <a:chOff x="1181545" y="1318213"/>
            <a:chExt cx="68580" cy="57785"/>
          </a:xfrm>
        </p:grpSpPr>
        <p:sp>
          <p:nvSpPr>
            <p:cNvPr id="101" name="object 101" descr=""/>
            <p:cNvSpPr/>
            <p:nvPr/>
          </p:nvSpPr>
          <p:spPr>
            <a:xfrm>
              <a:off x="1186307" y="132297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59">
                  <a:moveTo>
                    <a:pt x="59043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9043" y="48259"/>
                  </a:lnTo>
                  <a:lnTo>
                    <a:pt x="5904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186307" y="132297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59">
                  <a:moveTo>
                    <a:pt x="0" y="48259"/>
                  </a:moveTo>
                  <a:lnTo>
                    <a:pt x="59043" y="48259"/>
                  </a:lnTo>
                  <a:lnTo>
                    <a:pt x="5904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ln w="8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1255724" y="1269898"/>
            <a:ext cx="58610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Zinc</a:t>
            </a:r>
            <a:r>
              <a:rPr dirty="0" sz="75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Semi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1181545" y="1728423"/>
            <a:ext cx="68580" cy="57785"/>
            <a:chOff x="1181545" y="1728423"/>
            <a:chExt cx="68580" cy="57785"/>
          </a:xfrm>
        </p:grpSpPr>
        <p:sp>
          <p:nvSpPr>
            <p:cNvPr id="105" name="object 105" descr=""/>
            <p:cNvSpPr/>
            <p:nvPr/>
          </p:nvSpPr>
          <p:spPr>
            <a:xfrm>
              <a:off x="1186307" y="173318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59043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9043" y="48259"/>
                  </a:lnTo>
                  <a:lnTo>
                    <a:pt x="590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86307" y="173318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0" y="48259"/>
                  </a:moveTo>
                  <a:lnTo>
                    <a:pt x="59043" y="48259"/>
                  </a:lnTo>
                  <a:lnTo>
                    <a:pt x="5904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ln w="8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1255724" y="1681047"/>
            <a:ext cx="65214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Alloys</a:t>
            </a:r>
            <a:r>
              <a:rPr dirty="0" sz="750" spc="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750" spc="65" b="1">
                <a:solidFill>
                  <a:srgbClr val="001F5F"/>
                </a:solidFill>
                <a:latin typeface="Arial"/>
                <a:cs typeface="Arial"/>
              </a:rPr>
              <a:t>(Cu)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1181545" y="2138633"/>
            <a:ext cx="68580" cy="57785"/>
            <a:chOff x="1181545" y="2138633"/>
            <a:chExt cx="68580" cy="57785"/>
          </a:xfrm>
        </p:grpSpPr>
        <p:sp>
          <p:nvSpPr>
            <p:cNvPr id="109" name="object 109" descr=""/>
            <p:cNvSpPr/>
            <p:nvPr/>
          </p:nvSpPr>
          <p:spPr>
            <a:xfrm>
              <a:off x="1186307" y="214339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59043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9043" y="48259"/>
                  </a:lnTo>
                  <a:lnTo>
                    <a:pt x="590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186307" y="2143396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0" y="48259"/>
                  </a:moveTo>
                  <a:lnTo>
                    <a:pt x="59043" y="48259"/>
                  </a:lnTo>
                  <a:lnTo>
                    <a:pt x="5904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ln w="8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 txBox="1"/>
          <p:nvPr/>
        </p:nvSpPr>
        <p:spPr>
          <a:xfrm>
            <a:off x="1255724" y="2092061"/>
            <a:ext cx="97218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85" b="1">
                <a:solidFill>
                  <a:srgbClr val="001F5F"/>
                </a:solidFill>
                <a:latin typeface="Arial"/>
                <a:cs typeface="Arial"/>
              </a:rPr>
              <a:t>Alloys</a:t>
            </a:r>
            <a:r>
              <a:rPr dirty="0" sz="750" spc="75" b="1">
                <a:solidFill>
                  <a:srgbClr val="001F5F"/>
                </a:solidFill>
                <a:latin typeface="Arial"/>
                <a:cs typeface="Arial"/>
              </a:rPr>
              <a:t> (Die-</a:t>
            </a:r>
            <a:r>
              <a:rPr dirty="0" sz="750" spc="80" b="1">
                <a:solidFill>
                  <a:srgbClr val="001F5F"/>
                </a:solidFill>
                <a:latin typeface="Arial"/>
                <a:cs typeface="Arial"/>
              </a:rPr>
              <a:t>Cast)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1181836" y="2549129"/>
            <a:ext cx="68580" cy="57785"/>
            <a:chOff x="1181836" y="2549129"/>
            <a:chExt cx="68580" cy="57785"/>
          </a:xfrm>
        </p:grpSpPr>
        <p:sp>
          <p:nvSpPr>
            <p:cNvPr id="113" name="object 113" descr=""/>
            <p:cNvSpPr/>
            <p:nvPr/>
          </p:nvSpPr>
          <p:spPr>
            <a:xfrm>
              <a:off x="1186307" y="2553600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59043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9043" y="48259"/>
                  </a:lnTo>
                  <a:lnTo>
                    <a:pt x="590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86307" y="2553600"/>
              <a:ext cx="59055" cy="48260"/>
            </a:xfrm>
            <a:custGeom>
              <a:avLst/>
              <a:gdLst/>
              <a:ahLst/>
              <a:cxnLst/>
              <a:rect l="l" t="t" r="r" b="b"/>
              <a:pathLst>
                <a:path w="59055" h="48260">
                  <a:moveTo>
                    <a:pt x="0" y="48259"/>
                  </a:moveTo>
                  <a:lnTo>
                    <a:pt x="59043" y="48259"/>
                  </a:lnTo>
                  <a:lnTo>
                    <a:pt x="5904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ln w="87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1255724" y="2503053"/>
            <a:ext cx="69469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75" b="1">
                <a:solidFill>
                  <a:srgbClr val="001F5F"/>
                </a:solidFill>
                <a:latin typeface="Arial"/>
                <a:cs typeface="Arial"/>
              </a:rPr>
              <a:t>Galvanising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995" y="3203438"/>
            <a:ext cx="930087" cy="16762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994185" y="352009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442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458948" y="352009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 h="0">
                <a:moveTo>
                  <a:pt x="0" y="0"/>
                </a:moveTo>
                <a:lnTo>
                  <a:pt x="398885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124079" y="3520090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4" h="0">
                <a:moveTo>
                  <a:pt x="0" y="0"/>
                </a:moveTo>
                <a:lnTo>
                  <a:pt x="1062081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452407" y="352009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 h="0">
                <a:moveTo>
                  <a:pt x="0" y="0"/>
                </a:moveTo>
                <a:lnTo>
                  <a:pt x="398885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116571" y="352009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442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994185" y="3054476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 h="0">
                <a:moveTo>
                  <a:pt x="0" y="0"/>
                </a:moveTo>
                <a:lnTo>
                  <a:pt x="2857107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116571" y="305447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442" y="0"/>
                </a:lnTo>
              </a:path>
            </a:pathLst>
          </a:custGeom>
          <a:ln w="424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7991160" y="2586478"/>
            <a:ext cx="3328035" cy="1423035"/>
            <a:chOff x="7991160" y="2586478"/>
            <a:chExt cx="3328035" cy="1423035"/>
          </a:xfrm>
        </p:grpSpPr>
        <p:sp>
          <p:nvSpPr>
            <p:cNvPr id="11" name="object 11" descr=""/>
            <p:cNvSpPr/>
            <p:nvPr/>
          </p:nvSpPr>
          <p:spPr>
            <a:xfrm>
              <a:off x="7994185" y="2588863"/>
              <a:ext cx="3322320" cy="0"/>
            </a:xfrm>
            <a:custGeom>
              <a:avLst/>
              <a:gdLst/>
              <a:ahLst/>
              <a:cxnLst/>
              <a:rect l="l" t="t" r="r" b="b"/>
              <a:pathLst>
                <a:path w="3322320" h="0">
                  <a:moveTo>
                    <a:pt x="0" y="0"/>
                  </a:moveTo>
                  <a:lnTo>
                    <a:pt x="3321828" y="0"/>
                  </a:lnTo>
                </a:path>
              </a:pathLst>
            </a:custGeom>
            <a:ln w="424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94185" y="2588840"/>
              <a:ext cx="3322320" cy="1397000"/>
            </a:xfrm>
            <a:custGeom>
              <a:avLst/>
              <a:gdLst/>
              <a:ahLst/>
              <a:cxnLst/>
              <a:rect l="l" t="t" r="r" b="b"/>
              <a:pathLst>
                <a:path w="3322320" h="1397000">
                  <a:moveTo>
                    <a:pt x="0" y="1396839"/>
                  </a:moveTo>
                  <a:lnTo>
                    <a:pt x="3321788" y="1396839"/>
                  </a:lnTo>
                  <a:lnTo>
                    <a:pt x="3321788" y="0"/>
                  </a:lnTo>
                  <a:lnTo>
                    <a:pt x="0" y="0"/>
                  </a:lnTo>
                  <a:lnTo>
                    <a:pt x="0" y="1396839"/>
                  </a:lnTo>
                  <a:close/>
                </a:path>
              </a:pathLst>
            </a:custGeom>
            <a:ln w="451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193620" y="2947085"/>
              <a:ext cx="2923540" cy="1038860"/>
            </a:xfrm>
            <a:custGeom>
              <a:avLst/>
              <a:gdLst/>
              <a:ahLst/>
              <a:cxnLst/>
              <a:rect l="l" t="t" r="r" b="b"/>
              <a:pathLst>
                <a:path w="2923540" h="1038860">
                  <a:moveTo>
                    <a:pt x="265315" y="271894"/>
                  </a:moveTo>
                  <a:lnTo>
                    <a:pt x="0" y="271894"/>
                  </a:lnTo>
                  <a:lnTo>
                    <a:pt x="0" y="1038606"/>
                  </a:lnTo>
                  <a:lnTo>
                    <a:pt x="265315" y="1038606"/>
                  </a:lnTo>
                  <a:lnTo>
                    <a:pt x="265315" y="271894"/>
                  </a:lnTo>
                  <a:close/>
                </a:path>
                <a:path w="2923540" h="1038860">
                  <a:moveTo>
                    <a:pt x="930452" y="319468"/>
                  </a:moveTo>
                  <a:lnTo>
                    <a:pt x="664210" y="319468"/>
                  </a:lnTo>
                  <a:lnTo>
                    <a:pt x="664210" y="1038606"/>
                  </a:lnTo>
                  <a:lnTo>
                    <a:pt x="930452" y="1038606"/>
                  </a:lnTo>
                  <a:lnTo>
                    <a:pt x="930452" y="319468"/>
                  </a:lnTo>
                  <a:close/>
                </a:path>
                <a:path w="2923540" h="1038860">
                  <a:moveTo>
                    <a:pt x="1594612" y="908088"/>
                  </a:moveTo>
                  <a:lnTo>
                    <a:pt x="1328369" y="908088"/>
                  </a:lnTo>
                  <a:lnTo>
                    <a:pt x="1328369" y="1038606"/>
                  </a:lnTo>
                  <a:lnTo>
                    <a:pt x="1594612" y="1038606"/>
                  </a:lnTo>
                  <a:lnTo>
                    <a:pt x="1594612" y="908088"/>
                  </a:lnTo>
                  <a:close/>
                </a:path>
                <a:path w="2923540" h="1038860">
                  <a:moveTo>
                    <a:pt x="2258784" y="374535"/>
                  </a:moveTo>
                  <a:lnTo>
                    <a:pt x="1992528" y="374535"/>
                  </a:lnTo>
                  <a:lnTo>
                    <a:pt x="1992528" y="1038606"/>
                  </a:lnTo>
                  <a:lnTo>
                    <a:pt x="2258784" y="1038606"/>
                  </a:lnTo>
                  <a:lnTo>
                    <a:pt x="2258784" y="374535"/>
                  </a:lnTo>
                  <a:close/>
                </a:path>
                <a:path w="2923540" h="1038860">
                  <a:moveTo>
                    <a:pt x="2922943" y="0"/>
                  </a:moveTo>
                  <a:lnTo>
                    <a:pt x="2657665" y="0"/>
                  </a:lnTo>
                  <a:lnTo>
                    <a:pt x="2657665" y="1038606"/>
                  </a:lnTo>
                  <a:lnTo>
                    <a:pt x="2922943" y="1038606"/>
                  </a:lnTo>
                  <a:lnTo>
                    <a:pt x="29229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94185" y="3985680"/>
              <a:ext cx="3322320" cy="24130"/>
            </a:xfrm>
            <a:custGeom>
              <a:avLst/>
              <a:gdLst/>
              <a:ahLst/>
              <a:cxnLst/>
              <a:rect l="l" t="t" r="r" b="b"/>
              <a:pathLst>
                <a:path w="3322320" h="24129">
                  <a:moveTo>
                    <a:pt x="0" y="0"/>
                  </a:moveTo>
                  <a:lnTo>
                    <a:pt x="3321828" y="0"/>
                  </a:lnTo>
                </a:path>
                <a:path w="3322320" h="24129">
                  <a:moveTo>
                    <a:pt x="0" y="0"/>
                  </a:moveTo>
                  <a:lnTo>
                    <a:pt x="0" y="23790"/>
                  </a:lnTo>
                </a:path>
                <a:path w="3322320" h="24129">
                  <a:moveTo>
                    <a:pt x="664204" y="0"/>
                  </a:moveTo>
                  <a:lnTo>
                    <a:pt x="664204" y="23790"/>
                  </a:lnTo>
                </a:path>
                <a:path w="3322320" h="24129">
                  <a:moveTo>
                    <a:pt x="1328368" y="0"/>
                  </a:moveTo>
                  <a:lnTo>
                    <a:pt x="1328368" y="23790"/>
                  </a:lnTo>
                </a:path>
                <a:path w="3322320" h="24129">
                  <a:moveTo>
                    <a:pt x="1993500" y="0"/>
                  </a:moveTo>
                  <a:lnTo>
                    <a:pt x="1993500" y="23790"/>
                  </a:lnTo>
                </a:path>
                <a:path w="3322320" h="24129">
                  <a:moveTo>
                    <a:pt x="2657664" y="0"/>
                  </a:moveTo>
                  <a:lnTo>
                    <a:pt x="2657664" y="23790"/>
                  </a:lnTo>
                </a:path>
                <a:path w="3322320" h="24129">
                  <a:moveTo>
                    <a:pt x="3321828" y="0"/>
                  </a:moveTo>
                  <a:lnTo>
                    <a:pt x="3321828" y="23790"/>
                  </a:lnTo>
                </a:path>
              </a:pathLst>
            </a:custGeom>
            <a:ln w="5149">
              <a:solidFill>
                <a:srgbClr val="C6E1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727333" y="3919344"/>
            <a:ext cx="182880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05" b="1">
                <a:latin typeface="Arial"/>
                <a:cs typeface="Arial"/>
              </a:rPr>
              <a:t>0.0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27333" y="3453578"/>
            <a:ext cx="182880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05" b="1">
                <a:latin typeface="Arial"/>
                <a:cs typeface="Arial"/>
              </a:rPr>
              <a:t>0.5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27333" y="2987851"/>
            <a:ext cx="182880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05" b="1">
                <a:latin typeface="Arial"/>
                <a:cs typeface="Arial"/>
              </a:rPr>
              <a:t>1.0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27332" y="2522125"/>
            <a:ext cx="182880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05" b="1">
                <a:latin typeface="Arial"/>
                <a:cs typeface="Arial"/>
              </a:rPr>
              <a:t>1.5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88182" y="4013826"/>
            <a:ext cx="277495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30" b="1">
                <a:latin typeface="Arial"/>
                <a:cs typeface="Arial"/>
              </a:rPr>
              <a:t>2020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852555" y="4013826"/>
            <a:ext cx="277495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30" b="1">
                <a:latin typeface="Arial"/>
                <a:cs typeface="Arial"/>
              </a:rPr>
              <a:t>2021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517123" y="4013826"/>
            <a:ext cx="277495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130" b="1">
                <a:latin typeface="Arial"/>
                <a:cs typeface="Arial"/>
              </a:rPr>
              <a:t>2022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63405" y="3210111"/>
            <a:ext cx="152400" cy="276225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65" b="1">
                <a:latin typeface="Arial"/>
                <a:cs typeface="Arial"/>
              </a:rPr>
              <a:t>Weeks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6021" y="6574231"/>
            <a:ext cx="2091054" cy="183184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283827" y="752817"/>
            <a:ext cx="5525135" cy="5001260"/>
          </a:xfrm>
          <a:custGeom>
            <a:avLst/>
            <a:gdLst/>
            <a:ahLst/>
            <a:cxnLst/>
            <a:rect l="l" t="t" r="r" b="b"/>
            <a:pathLst>
              <a:path w="5525135" h="5001260">
                <a:moveTo>
                  <a:pt x="5524576" y="0"/>
                </a:moveTo>
                <a:lnTo>
                  <a:pt x="0" y="0"/>
                </a:lnTo>
                <a:lnTo>
                  <a:pt x="0" y="5001209"/>
                </a:lnTo>
                <a:lnTo>
                  <a:pt x="5524576" y="5001209"/>
                </a:lnTo>
                <a:lnTo>
                  <a:pt x="552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1237" y="2968447"/>
            <a:ext cx="1253408" cy="401988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1408303" y="4111344"/>
            <a:ext cx="370205" cy="412750"/>
            <a:chOff x="1408303" y="4111344"/>
            <a:chExt cx="370205" cy="412750"/>
          </a:xfrm>
        </p:grpSpPr>
        <p:sp>
          <p:nvSpPr>
            <p:cNvPr id="27" name="object 27" descr=""/>
            <p:cNvSpPr/>
            <p:nvPr/>
          </p:nvSpPr>
          <p:spPr>
            <a:xfrm>
              <a:off x="1413517" y="4116558"/>
              <a:ext cx="359410" cy="401955"/>
            </a:xfrm>
            <a:custGeom>
              <a:avLst/>
              <a:gdLst/>
              <a:ahLst/>
              <a:cxnLst/>
              <a:rect l="l" t="t" r="r" b="b"/>
              <a:pathLst>
                <a:path w="359410" h="401954">
                  <a:moveTo>
                    <a:pt x="359257" y="0"/>
                  </a:moveTo>
                  <a:lnTo>
                    <a:pt x="0" y="0"/>
                  </a:lnTo>
                  <a:lnTo>
                    <a:pt x="0" y="401941"/>
                  </a:lnTo>
                  <a:lnTo>
                    <a:pt x="359257" y="401941"/>
                  </a:lnTo>
                  <a:lnTo>
                    <a:pt x="35925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13517" y="4116558"/>
              <a:ext cx="359410" cy="401955"/>
            </a:xfrm>
            <a:custGeom>
              <a:avLst/>
              <a:gdLst/>
              <a:ahLst/>
              <a:cxnLst/>
              <a:rect l="l" t="t" r="r" b="b"/>
              <a:pathLst>
                <a:path w="359410" h="401954">
                  <a:moveTo>
                    <a:pt x="0" y="401941"/>
                  </a:moveTo>
                  <a:lnTo>
                    <a:pt x="359257" y="401941"/>
                  </a:lnTo>
                  <a:lnTo>
                    <a:pt x="359257" y="0"/>
                  </a:lnTo>
                  <a:lnTo>
                    <a:pt x="0" y="0"/>
                  </a:lnTo>
                  <a:lnTo>
                    <a:pt x="0" y="401941"/>
                  </a:lnTo>
                  <a:close/>
                </a:path>
              </a:pathLst>
            </a:custGeom>
            <a:ln w="968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1144525" y="1474075"/>
          <a:ext cx="4566285" cy="337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25"/>
                <a:gridCol w="359409"/>
                <a:gridCol w="542925"/>
                <a:gridCol w="351154"/>
                <a:gridCol w="542925"/>
                <a:gridCol w="359410"/>
                <a:gridCol w="535305"/>
                <a:gridCol w="359409"/>
                <a:gridCol w="535304"/>
                <a:gridCol w="359410"/>
                <a:gridCol w="271779"/>
              </a:tblGrid>
              <a:tr h="271780">
                <a:tc gridSpan="11">
                  <a:txBody>
                    <a:bodyPr/>
                    <a:lstStyle/>
                    <a:p>
                      <a:pPr marL="1227455">
                        <a:lnSpc>
                          <a:spcPts val="1575"/>
                        </a:lnSpc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314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006FC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60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8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8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63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L="2063114">
                        <a:lnSpc>
                          <a:spcPts val="1614"/>
                        </a:lnSpc>
                        <a:spcBef>
                          <a:spcPts val="27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154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266700">
                        <a:lnSpc>
                          <a:spcPts val="894"/>
                        </a:lnSpc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130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670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224154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3778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3778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9525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C6E1F8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T w="12700">
                      <a:solidFill>
                        <a:srgbClr val="C6E1F8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z="1500" spc="-190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500" spc="-31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C6E1F8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C6E1F8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6FC0"/>
                      </a:solidFill>
                      <a:prstDash val="solid"/>
                    </a:lnL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C6E1F8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6FC0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006F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0" name="object 30" descr=""/>
          <p:cNvSpPr/>
          <p:nvPr/>
        </p:nvSpPr>
        <p:spPr>
          <a:xfrm>
            <a:off x="2044213" y="411655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92"/>
                </a:lnTo>
              </a:path>
            </a:pathLst>
          </a:custGeom>
          <a:ln w="7983">
            <a:solidFill>
              <a:srgbClr val="C6E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938365" y="411655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92"/>
                </a:lnTo>
              </a:path>
            </a:pathLst>
          </a:custGeom>
          <a:ln w="7983">
            <a:solidFill>
              <a:srgbClr val="C6E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832516" y="411655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92"/>
                </a:lnTo>
              </a:path>
            </a:pathLst>
          </a:custGeom>
          <a:ln w="7983">
            <a:solidFill>
              <a:srgbClr val="C6E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4734650" y="4116558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92"/>
                </a:lnTo>
              </a:path>
            </a:pathLst>
          </a:custGeom>
          <a:ln w="7983">
            <a:solidFill>
              <a:srgbClr val="C6E1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765225" y="3965684"/>
            <a:ext cx="281940" cy="1005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500" spc="-335" b="1">
                <a:solidFill>
                  <a:srgbClr val="093154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1160"/>
              </a:spcBef>
            </a:pPr>
            <a:r>
              <a:rPr dirty="0" sz="1500" spc="-19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165"/>
              </a:spcBef>
            </a:pPr>
            <a:r>
              <a:rPr dirty="0" sz="1500" spc="-190" b="1">
                <a:solidFill>
                  <a:srgbClr val="093154"/>
                </a:solidFill>
                <a:latin typeface="Arial"/>
                <a:cs typeface="Arial"/>
              </a:rPr>
              <a:t>-</a:t>
            </a:r>
            <a:r>
              <a:rPr dirty="0" sz="1500" spc="-310" b="1">
                <a:solidFill>
                  <a:srgbClr val="093154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35" name="object 35" descr=""/>
          <p:cNvGraphicFramePr>
            <a:graphicFrameLocks noGrp="1"/>
          </p:cNvGraphicFramePr>
          <p:nvPr/>
        </p:nvGraphicFramePr>
        <p:xfrm>
          <a:off x="788754" y="1331604"/>
          <a:ext cx="4916805" cy="2529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"/>
                <a:gridCol w="1517015"/>
                <a:gridCol w="2331085"/>
                <a:gridCol w="630554"/>
              </a:tblGrid>
              <a:tr h="408305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93370">
                <a:tc>
                  <a:txBody>
                    <a:bodyPr/>
                    <a:lstStyle/>
                    <a:p>
                      <a:pPr algn="r" marR="106045">
                        <a:lnSpc>
                          <a:spcPts val="1650"/>
                        </a:lnSpc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5920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250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5920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2865"/>
                </a:tc>
                <a:tc gridSpan="3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8615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286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2590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8953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5120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500" spc="-305" b="1">
                          <a:solidFill>
                            <a:srgbClr val="093154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286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6" name="object 36" descr=""/>
          <p:cNvSpPr txBox="1"/>
          <p:nvPr/>
        </p:nvSpPr>
        <p:spPr>
          <a:xfrm>
            <a:off x="590004" y="2976664"/>
            <a:ext cx="168910" cy="40005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229">
                <a:solidFill>
                  <a:srgbClr val="093154"/>
                </a:solidFill>
                <a:latin typeface="Arial"/>
                <a:cs typeface="Arial"/>
              </a:rPr>
              <a:t>000t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7535" y="694308"/>
            <a:ext cx="2856103" cy="243839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1290955" y="4943919"/>
            <a:ext cx="4344035" cy="753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90"/>
              </a:spcBef>
              <a:tabLst>
                <a:tab pos="1915795" algn="l"/>
                <a:tab pos="3711575" algn="l"/>
              </a:tabLst>
            </a:pPr>
            <a:r>
              <a:rPr dirty="0" sz="1500" spc="-305" b="1">
                <a:solidFill>
                  <a:srgbClr val="093154"/>
                </a:solidFill>
                <a:latin typeface="Arial"/>
                <a:cs typeface="Arial"/>
              </a:rPr>
              <a:t>2022</a:t>
            </a:r>
            <a:r>
              <a:rPr dirty="0" sz="15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500" spc="-290" b="1">
                <a:solidFill>
                  <a:srgbClr val="093154"/>
                </a:solidFill>
                <a:latin typeface="Arial"/>
                <a:cs typeface="Arial"/>
              </a:rPr>
              <a:t>2024F</a:t>
            </a:r>
            <a:r>
              <a:rPr dirty="0" sz="1500" b="1">
                <a:solidFill>
                  <a:srgbClr val="093154"/>
                </a:solidFill>
                <a:latin typeface="Arial"/>
                <a:cs typeface="Arial"/>
              </a:rPr>
              <a:t>	</a:t>
            </a:r>
            <a:r>
              <a:rPr dirty="0" sz="1500" spc="-290" b="1">
                <a:solidFill>
                  <a:srgbClr val="093154"/>
                </a:solidFill>
                <a:latin typeface="Arial"/>
                <a:cs typeface="Arial"/>
              </a:rPr>
              <a:t>2026F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This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table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includes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predictions/forecasts.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Past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</a:t>
            </a:r>
            <a:r>
              <a:rPr dirty="0" sz="700" spc="4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may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not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be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a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reliable</a:t>
            </a:r>
            <a:r>
              <a:rPr dirty="0" sz="700" spc="-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guide</a:t>
            </a:r>
            <a:r>
              <a:rPr dirty="0" sz="700" spc="-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to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future</a:t>
            </a:r>
            <a:r>
              <a:rPr dirty="0" sz="700" spc="20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performance.</a:t>
            </a:r>
            <a:endParaRPr sz="700">
              <a:latin typeface="Arial"/>
              <a:cs typeface="Arial"/>
            </a:endParaRPr>
          </a:p>
          <a:p>
            <a:pPr marL="2722245">
              <a:lnSpc>
                <a:spcPct val="100000"/>
              </a:lnSpc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Bloomberg;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SMM,</a:t>
            </a:r>
            <a:r>
              <a:rPr dirty="0" sz="700" spc="-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ILZG,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99653" y="144145"/>
            <a:ext cx="2538856" cy="24383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79458" y="2267711"/>
            <a:ext cx="1605915" cy="243839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8753220" y="4304995"/>
            <a:ext cx="1819910" cy="244475"/>
            <a:chOff x="8753220" y="4304995"/>
            <a:chExt cx="1819910" cy="244475"/>
          </a:xfrm>
        </p:grpSpPr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3220" y="4304995"/>
              <a:ext cx="898398" cy="24414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1796" y="4304995"/>
              <a:ext cx="94488" cy="24414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9040" y="4304995"/>
              <a:ext cx="974001" cy="244144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10385552" y="2146554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181449" y="3989874"/>
            <a:ext cx="1329055" cy="2774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642620" algn="l"/>
              </a:tabLst>
            </a:pPr>
            <a:r>
              <a:rPr dirty="0" sz="600" spc="130" b="1">
                <a:latin typeface="Arial"/>
                <a:cs typeface="Arial"/>
              </a:rPr>
              <a:t>2023</a:t>
            </a:r>
            <a:r>
              <a:rPr dirty="0" sz="600" b="1">
                <a:latin typeface="Arial"/>
                <a:cs typeface="Arial"/>
              </a:rPr>
              <a:t>	</a:t>
            </a:r>
            <a:r>
              <a:rPr dirty="0" sz="600" spc="145" b="1">
                <a:latin typeface="Arial"/>
                <a:cs typeface="Arial"/>
              </a:rPr>
              <a:t>2024F</a:t>
            </a:r>
            <a:endParaRPr sz="6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210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385552" y="6325615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5887085" cy="316992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37653" y="388874"/>
            <a:ext cx="3999737" cy="1767331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7653" y="4580026"/>
            <a:ext cx="3999737" cy="1739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021" y="6355689"/>
            <a:ext cx="2091054" cy="1828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68083" cy="3169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0604" y="534873"/>
            <a:ext cx="1520317" cy="2441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8232" y="3416172"/>
            <a:ext cx="4228465" cy="24383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84396" y="3119119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97502" y="6081776"/>
            <a:ext cx="11252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040C17"/>
                </a:solidFill>
                <a:latin typeface="Arial"/>
                <a:cs typeface="Arial"/>
              </a:rPr>
              <a:t>Source:</a:t>
            </a:r>
            <a:r>
              <a:rPr dirty="0" sz="700" spc="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Bloomberg,</a:t>
            </a:r>
            <a:r>
              <a:rPr dirty="0" sz="700" spc="15" i="1">
                <a:solidFill>
                  <a:srgbClr val="040C17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040C17"/>
                </a:solidFill>
                <a:latin typeface="Arial"/>
                <a:cs typeface="Arial"/>
              </a:rPr>
              <a:t>StoneX</a:t>
            </a:r>
            <a:endParaRPr sz="7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725" y="815086"/>
            <a:ext cx="4529196" cy="227384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98500" y="3739045"/>
            <a:ext cx="4678680" cy="2282190"/>
            <a:chOff x="698500" y="3739045"/>
            <a:chExt cx="4678680" cy="228219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500" y="3739045"/>
              <a:ext cx="4678412" cy="228195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04416" y="3789171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30" h="0">
                  <a:moveTo>
                    <a:pt x="0" y="0"/>
                  </a:moveTo>
                  <a:lnTo>
                    <a:pt x="303275" y="0"/>
                  </a:lnTo>
                </a:path>
              </a:pathLst>
            </a:custGeom>
            <a:ln w="571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86685" y="3677792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Total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524760" y="3760596"/>
            <a:ext cx="1049655" cy="57150"/>
            <a:chOff x="2524760" y="3760596"/>
            <a:chExt cx="1049655" cy="57150"/>
          </a:xfrm>
        </p:grpSpPr>
        <p:sp>
          <p:nvSpPr>
            <p:cNvPr id="14" name="object 14" descr=""/>
            <p:cNvSpPr/>
            <p:nvPr/>
          </p:nvSpPr>
          <p:spPr>
            <a:xfrm>
              <a:off x="2524760" y="3789171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30" h="0">
                  <a:moveTo>
                    <a:pt x="0" y="0"/>
                  </a:moveTo>
                  <a:lnTo>
                    <a:pt x="303402" y="0"/>
                  </a:lnTo>
                </a:path>
              </a:pathLst>
            </a:custGeom>
            <a:ln w="571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70504" y="3789171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29" h="0">
                  <a:moveTo>
                    <a:pt x="0" y="0"/>
                  </a:moveTo>
                  <a:lnTo>
                    <a:pt x="303403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907283" y="3677792"/>
            <a:ext cx="295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LME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00450" y="3667505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SHFE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37834" y="1305890"/>
            <a:ext cx="528193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Tight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ore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seasonality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demand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factors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(in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China)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likely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higher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zinc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prices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year-</a:t>
            </a:r>
            <a:r>
              <a:rPr dirty="0" sz="1400">
                <a:latin typeface="Calibri"/>
                <a:cs typeface="Calibri"/>
              </a:rPr>
              <a:t>end.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While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forecast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increased 	investment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infrastructure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construction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globally,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against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a </a:t>
            </a:r>
            <a:r>
              <a:rPr dirty="0" sz="1400" spc="-5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backdrop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challenges,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encourage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higher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average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LME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zinc </a:t>
            </a:r>
            <a:r>
              <a:rPr dirty="0" sz="1400" spc="-2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prices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2025.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37834" y="3013710"/>
            <a:ext cx="533400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>
                <a:latin typeface="Calibri"/>
                <a:cs typeface="Calibri"/>
              </a:rPr>
              <a:t>Mine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recovery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opening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new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mining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projects,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while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refined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output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increase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alongside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expanding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Chinese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smelter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capacity,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cushioned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ex-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inventory.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37834" y="4507484"/>
            <a:ext cx="552831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400" spc="-10">
                <a:latin typeface="Calibri"/>
                <a:cs typeface="Calibri"/>
              </a:rPr>
              <a:t>Zinc’s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demand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prospects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(with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60%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exposure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galvanising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steel)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highly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dependent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outcome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external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variables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especially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governmental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policy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outcome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derail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forecasts.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629650" y="2457450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610600" y="391960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5946" y="449783"/>
              <a:ext cx="1879980" cy="7896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5342" y="3167760"/>
              <a:ext cx="1078230" cy="4876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096000" y="4252340"/>
              <a:ext cx="0" cy="1080135"/>
            </a:xfrm>
            <a:custGeom>
              <a:avLst/>
              <a:gdLst/>
              <a:ahLst/>
              <a:cxnLst/>
              <a:rect l="l" t="t" r="r" b="b"/>
              <a:pathLst>
                <a:path w="0" h="1080135">
                  <a:moveTo>
                    <a:pt x="0" y="0"/>
                  </a:moveTo>
                  <a:lnTo>
                    <a:pt x="0" y="108000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Belton</dc:creator>
  <dc:title>A trusted payment solution for a changing world</dc:title>
  <dcterms:created xsi:type="dcterms:W3CDTF">2024-09-27T08:09:15Z</dcterms:created>
  <dcterms:modified xsi:type="dcterms:W3CDTF">2024-09-27T08:09:15Z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2024-09-27T00:00:00Z</vt:filetime>
  </property>
  <property fmtid="{D5CDD505-2E9C-101B-9397-08002B2CF9AE}" pid="5" name="Producer">
    <vt:lpwstr>Microsoft® PowerPoint® for Microsoft 365</vt:lpwstr>
  </property>
</Properties>
</file>